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61" r:id="rId5"/>
    <p:sldId id="286" r:id="rId6"/>
    <p:sldId id="274" r:id="rId7"/>
    <p:sldId id="276" r:id="rId8"/>
    <p:sldId id="277" r:id="rId9"/>
    <p:sldId id="278" r:id="rId10"/>
    <p:sldId id="279" r:id="rId11"/>
    <p:sldId id="280" r:id="rId12"/>
    <p:sldId id="268" r:id="rId13"/>
    <p:sldId id="275" r:id="rId14"/>
    <p:sldId id="281" r:id="rId15"/>
    <p:sldId id="283" r:id="rId16"/>
    <p:sldId id="284" r:id="rId17"/>
    <p:sldId id="285" r:id="rId18"/>
    <p:sldId id="287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D"/>
    <a:srgbClr val="004E89"/>
    <a:srgbClr val="00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7944E3-EA9E-406E-AD95-DC1EE32725C8}" v="1" dt="2024-02-14T13:59:04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3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GROVÁ Pavla" userId="0691806d-48d4-4155-9219-37554f496337" providerId="ADAL" clId="{A77944E3-EA9E-406E-AD95-DC1EE32725C8}"/>
    <pc:docChg chg="undo redo custSel modSld">
      <pc:chgData name="BURGROVÁ Pavla" userId="0691806d-48d4-4155-9219-37554f496337" providerId="ADAL" clId="{A77944E3-EA9E-406E-AD95-DC1EE32725C8}" dt="2024-02-19T08:57:51.720" v="1421" actId="113"/>
      <pc:docMkLst>
        <pc:docMk/>
      </pc:docMkLst>
      <pc:sldChg chg="modSp mod">
        <pc:chgData name="BURGROVÁ Pavla" userId="0691806d-48d4-4155-9219-37554f496337" providerId="ADAL" clId="{A77944E3-EA9E-406E-AD95-DC1EE32725C8}" dt="2024-02-19T08:55:52.909" v="1207" actId="20577"/>
        <pc:sldMkLst>
          <pc:docMk/>
          <pc:sldMk cId="142386821" sldId="268"/>
        </pc:sldMkLst>
        <pc:spChg chg="mod">
          <ac:chgData name="BURGROVÁ Pavla" userId="0691806d-48d4-4155-9219-37554f496337" providerId="ADAL" clId="{A77944E3-EA9E-406E-AD95-DC1EE32725C8}" dt="2024-02-19T08:55:52.909" v="1207" actId="20577"/>
          <ac:spMkLst>
            <pc:docMk/>
            <pc:sldMk cId="142386821" sldId="268"/>
            <ac:spMk id="7" creationId="{EE8809D1-EB8B-CDD4-D565-F9118D620E34}"/>
          </ac:spMkLst>
        </pc:spChg>
      </pc:sldChg>
      <pc:sldChg chg="modSp mod">
        <pc:chgData name="BURGROVÁ Pavla" userId="0691806d-48d4-4155-9219-37554f496337" providerId="ADAL" clId="{A77944E3-EA9E-406E-AD95-DC1EE32725C8}" dt="2024-02-19T08:48:45.237" v="658" actId="113"/>
        <pc:sldMkLst>
          <pc:docMk/>
          <pc:sldMk cId="2386171389" sldId="274"/>
        </pc:sldMkLst>
        <pc:spChg chg="mod">
          <ac:chgData name="BURGROVÁ Pavla" userId="0691806d-48d4-4155-9219-37554f496337" providerId="ADAL" clId="{A77944E3-EA9E-406E-AD95-DC1EE32725C8}" dt="2024-02-19T08:48:45.237" v="658" actId="113"/>
          <ac:spMkLst>
            <pc:docMk/>
            <pc:sldMk cId="2386171389" sldId="274"/>
            <ac:spMk id="6" creationId="{0D09AE4D-949C-B626-D805-ECD74B0B508B}"/>
          </ac:spMkLst>
        </pc:spChg>
      </pc:sldChg>
      <pc:sldChg chg="modSp mod">
        <pc:chgData name="BURGROVÁ Pavla" userId="0691806d-48d4-4155-9219-37554f496337" providerId="ADAL" clId="{A77944E3-EA9E-406E-AD95-DC1EE32725C8}" dt="2024-02-19T08:52:06.449" v="1005" actId="5793"/>
        <pc:sldMkLst>
          <pc:docMk/>
          <pc:sldMk cId="1913427475" sldId="276"/>
        </pc:sldMkLst>
        <pc:spChg chg="mod">
          <ac:chgData name="BURGROVÁ Pavla" userId="0691806d-48d4-4155-9219-37554f496337" providerId="ADAL" clId="{A77944E3-EA9E-406E-AD95-DC1EE32725C8}" dt="2024-02-19T08:52:06.449" v="1005" actId="5793"/>
          <ac:spMkLst>
            <pc:docMk/>
            <pc:sldMk cId="1913427475" sldId="276"/>
            <ac:spMk id="5" creationId="{AC71F92B-23FD-BA54-CEE6-E7B538C7CDE1}"/>
          </ac:spMkLst>
        </pc:spChg>
      </pc:sldChg>
      <pc:sldChg chg="modSp mod">
        <pc:chgData name="BURGROVÁ Pavla" userId="0691806d-48d4-4155-9219-37554f496337" providerId="ADAL" clId="{A77944E3-EA9E-406E-AD95-DC1EE32725C8}" dt="2024-02-19T08:53:11.013" v="1006" actId="113"/>
        <pc:sldMkLst>
          <pc:docMk/>
          <pc:sldMk cId="4048527945" sldId="277"/>
        </pc:sldMkLst>
        <pc:spChg chg="mod">
          <ac:chgData name="BURGROVÁ Pavla" userId="0691806d-48d4-4155-9219-37554f496337" providerId="ADAL" clId="{A77944E3-EA9E-406E-AD95-DC1EE32725C8}" dt="2024-02-19T08:53:11.013" v="1006" actId="113"/>
          <ac:spMkLst>
            <pc:docMk/>
            <pc:sldMk cId="4048527945" sldId="277"/>
            <ac:spMk id="5" creationId="{5516C3A9-6705-E2A1-6B55-7CAE76471840}"/>
          </ac:spMkLst>
        </pc:spChg>
      </pc:sldChg>
      <pc:sldChg chg="modSp mod">
        <pc:chgData name="BURGROVÁ Pavla" userId="0691806d-48d4-4155-9219-37554f496337" providerId="ADAL" clId="{A77944E3-EA9E-406E-AD95-DC1EE32725C8}" dt="2024-02-19T08:53:18.899" v="1007" actId="6549"/>
        <pc:sldMkLst>
          <pc:docMk/>
          <pc:sldMk cId="725280731" sldId="278"/>
        </pc:sldMkLst>
        <pc:spChg chg="mod">
          <ac:chgData name="BURGROVÁ Pavla" userId="0691806d-48d4-4155-9219-37554f496337" providerId="ADAL" clId="{A77944E3-EA9E-406E-AD95-DC1EE32725C8}" dt="2024-02-19T08:53:18.899" v="1007" actId="6549"/>
          <ac:spMkLst>
            <pc:docMk/>
            <pc:sldMk cId="725280731" sldId="278"/>
            <ac:spMk id="5" creationId="{216F65A4-174C-DC74-037F-406B17870C67}"/>
          </ac:spMkLst>
        </pc:spChg>
      </pc:sldChg>
      <pc:sldChg chg="modSp mod">
        <pc:chgData name="BURGROVÁ Pavla" userId="0691806d-48d4-4155-9219-37554f496337" providerId="ADAL" clId="{A77944E3-EA9E-406E-AD95-DC1EE32725C8}" dt="2024-02-19T08:57:51.720" v="1421" actId="113"/>
        <pc:sldMkLst>
          <pc:docMk/>
          <pc:sldMk cId="2744371867" sldId="285"/>
        </pc:sldMkLst>
        <pc:spChg chg="mod">
          <ac:chgData name="BURGROVÁ Pavla" userId="0691806d-48d4-4155-9219-37554f496337" providerId="ADAL" clId="{A77944E3-EA9E-406E-AD95-DC1EE32725C8}" dt="2024-02-19T08:57:51.720" v="1421" actId="113"/>
          <ac:spMkLst>
            <pc:docMk/>
            <pc:sldMk cId="2744371867" sldId="285"/>
            <ac:spMk id="4" creationId="{A210AFE3-719C-576B-05C3-DE0CD8B7D7EE}"/>
          </ac:spMkLst>
        </pc:spChg>
      </pc:sldChg>
    </pc:docChg>
  </pc:docChgLst>
  <pc:docChgLst>
    <pc:chgData name="BURGROVÁ Pavla" userId="0691806d-48d4-4155-9219-37554f496337" providerId="ADAL" clId="{51F11361-46E4-4750-A4FB-01D680CFEB42}"/>
    <pc:docChg chg="undo custSel modSld">
      <pc:chgData name="BURGROVÁ Pavla" userId="0691806d-48d4-4155-9219-37554f496337" providerId="ADAL" clId="{51F11361-46E4-4750-A4FB-01D680CFEB42}" dt="2023-12-12T11:28:42.515" v="128" actId="20577"/>
      <pc:docMkLst>
        <pc:docMk/>
      </pc:docMkLst>
      <pc:sldChg chg="modSp mod">
        <pc:chgData name="BURGROVÁ Pavla" userId="0691806d-48d4-4155-9219-37554f496337" providerId="ADAL" clId="{51F11361-46E4-4750-A4FB-01D680CFEB42}" dt="2023-12-12T11:28:42.515" v="128" actId="20577"/>
        <pc:sldMkLst>
          <pc:docMk/>
          <pc:sldMk cId="142386821" sldId="268"/>
        </pc:sldMkLst>
        <pc:spChg chg="mod">
          <ac:chgData name="BURGROVÁ Pavla" userId="0691806d-48d4-4155-9219-37554f496337" providerId="ADAL" clId="{51F11361-46E4-4750-A4FB-01D680CFEB42}" dt="2023-12-12T11:28:42.515" v="128" actId="20577"/>
          <ac:spMkLst>
            <pc:docMk/>
            <pc:sldMk cId="142386821" sldId="268"/>
            <ac:spMk id="7" creationId="{EE8809D1-EB8B-CDD4-D565-F9118D620E34}"/>
          </ac:spMkLst>
        </pc:spChg>
      </pc:sldChg>
      <pc:sldChg chg="modSp mod">
        <pc:chgData name="BURGROVÁ Pavla" userId="0691806d-48d4-4155-9219-37554f496337" providerId="ADAL" clId="{51F11361-46E4-4750-A4FB-01D680CFEB42}" dt="2023-12-12T11:05:23.851" v="3" actId="20577"/>
        <pc:sldMkLst>
          <pc:docMk/>
          <pc:sldMk cId="2386171389" sldId="274"/>
        </pc:sldMkLst>
        <pc:spChg chg="mod">
          <ac:chgData name="BURGROVÁ Pavla" userId="0691806d-48d4-4155-9219-37554f496337" providerId="ADAL" clId="{51F11361-46E4-4750-A4FB-01D680CFEB42}" dt="2023-12-12T11:05:23.851" v="3" actId="20577"/>
          <ac:spMkLst>
            <pc:docMk/>
            <pc:sldMk cId="2386171389" sldId="274"/>
            <ac:spMk id="6" creationId="{0D09AE4D-949C-B626-D805-ECD74B0B508B}"/>
          </ac:spMkLst>
        </pc:spChg>
      </pc:sldChg>
      <pc:sldChg chg="modSp mod">
        <pc:chgData name="BURGROVÁ Pavla" userId="0691806d-48d4-4155-9219-37554f496337" providerId="ADAL" clId="{51F11361-46E4-4750-A4FB-01D680CFEB42}" dt="2023-12-12T11:26:11.547" v="126" actId="20577"/>
        <pc:sldMkLst>
          <pc:docMk/>
          <pc:sldMk cId="4048527945" sldId="277"/>
        </pc:sldMkLst>
        <pc:spChg chg="mod">
          <ac:chgData name="BURGROVÁ Pavla" userId="0691806d-48d4-4155-9219-37554f496337" providerId="ADAL" clId="{51F11361-46E4-4750-A4FB-01D680CFEB42}" dt="2023-12-12T11:26:11.547" v="126" actId="20577"/>
          <ac:spMkLst>
            <pc:docMk/>
            <pc:sldMk cId="4048527945" sldId="277"/>
            <ac:spMk id="5" creationId="{5516C3A9-6705-E2A1-6B55-7CAE76471840}"/>
          </ac:spMkLst>
        </pc:spChg>
      </pc:sldChg>
      <pc:sldChg chg="modSp mod">
        <pc:chgData name="BURGROVÁ Pavla" userId="0691806d-48d4-4155-9219-37554f496337" providerId="ADAL" clId="{51F11361-46E4-4750-A4FB-01D680CFEB42}" dt="2023-12-12T11:14:22.442" v="124" actId="11"/>
        <pc:sldMkLst>
          <pc:docMk/>
          <pc:sldMk cId="3280384964" sldId="287"/>
        </pc:sldMkLst>
        <pc:spChg chg="mod">
          <ac:chgData name="BURGROVÁ Pavla" userId="0691806d-48d4-4155-9219-37554f496337" providerId="ADAL" clId="{51F11361-46E4-4750-A4FB-01D680CFEB42}" dt="2023-12-12T11:14:22.442" v="124" actId="11"/>
          <ac:spMkLst>
            <pc:docMk/>
            <pc:sldMk cId="3280384964" sldId="287"/>
            <ac:spMk id="4" creationId="{A210AFE3-719C-576B-05C3-DE0CD8B7D7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AC6D2-9200-4B42-8E74-BF3C085CD3C3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DC9BF-8A54-8C47-9C35-C21E8BC880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21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C628E2C-827D-2A44-BBB0-B8001C67F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2A2608-9E1D-5346-8AE6-EF9A8860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352261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6C9F1433-27D3-8E40-A6B5-8F9756CD5A5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4D2CB685-236A-E145-9219-8D517F04D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76131"/>
            <a:ext cx="634415" cy="540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F15205-557E-5247-AD2F-F68B6BB147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26970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sz="16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28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C628E2C-827D-2A44-BBB0-B8001C67F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2A2608-9E1D-5346-8AE6-EF9A8860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352261" cy="365125"/>
          </a:xfrm>
        </p:spPr>
        <p:txBody>
          <a:bodyPr/>
          <a:lstStyle>
            <a:lvl1pPr>
              <a:defRPr>
                <a:solidFill>
                  <a:srgbClr val="003969"/>
                </a:solidFill>
              </a:defRPr>
            </a:lvl1pPr>
          </a:lstStyle>
          <a:p>
            <a:fld id="{6C9F1433-27D3-8E40-A6B5-8F9756CD5A5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4D2CB685-236A-E145-9219-8D517F04D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76131"/>
            <a:ext cx="634415" cy="540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4F0007D-46B1-8045-971F-25D36FA19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363064"/>
            <a:ext cx="3816350" cy="1800225"/>
          </a:xfrm>
          <a:prstGeom prst="roundRect">
            <a:avLst>
              <a:gd name="adj" fmla="val 8907"/>
            </a:avLst>
          </a:prstGeom>
          <a:solidFill>
            <a:srgbClr val="004E89"/>
          </a:solidFill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62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BC5A4-0BC1-4840-85C9-6F17EA4C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292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B4784F0-3161-F846-8E96-2E6895215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7" y="6076131"/>
            <a:ext cx="634418" cy="540000"/>
          </a:xfrm>
          <a:prstGeom prst="rect">
            <a:avLst/>
          </a:prstGeom>
        </p:spPr>
      </p:pic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689E40DE-2B76-A54A-9284-217F0C4728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8199" y="6176963"/>
            <a:ext cx="2057400" cy="365125"/>
          </a:xfrm>
        </p:spPr>
        <p:txBody>
          <a:bodyPr/>
          <a:lstStyle>
            <a:lvl1pPr>
              <a:defRPr>
                <a:solidFill>
                  <a:srgbClr val="003969"/>
                </a:solidFill>
              </a:defRPr>
            </a:lvl1pPr>
          </a:lstStyle>
          <a:p>
            <a:fld id="{DDC8DF46-86E3-4D9D-ADBB-0CED1EED7AC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5B2E3B7-CD95-FA4A-96A1-7DCEF3C2EF8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199" y="1596190"/>
            <a:ext cx="10515598" cy="4580773"/>
          </a:xfrm>
        </p:spPr>
        <p:txBody>
          <a:bodyPr>
            <a:noAutofit/>
          </a:bodyPr>
          <a:lstStyle>
            <a:lvl1pPr>
              <a:defRPr sz="3000">
                <a:latin typeface="Source Sans Pro" panose="020B0604020202020204" charset="0"/>
                <a:ea typeface="Source Sans Pro" panose="020B0604020202020204" charset="0"/>
              </a:defRPr>
            </a:lvl1pPr>
            <a:lvl2pPr>
              <a:defRPr sz="2400">
                <a:latin typeface="Source Sans Pro" panose="020B0604020202020204" charset="0"/>
                <a:ea typeface="Source Sans Pro" panose="020B0604020202020204" charset="0"/>
              </a:defRPr>
            </a:lvl2pPr>
            <a:lvl3pPr>
              <a:defRPr sz="2100">
                <a:latin typeface="Source Sans Pro" panose="020B0604020202020204" charset="0"/>
                <a:ea typeface="Source Sans Pro" panose="020B0604020202020204" charset="0"/>
              </a:defRPr>
            </a:lvl3pPr>
            <a:lvl4pPr>
              <a:defRPr sz="1800">
                <a:latin typeface="Source Sans Pro" panose="020B0604020202020204" charset="0"/>
                <a:ea typeface="Source Sans Pro" panose="020B0604020202020204" charset="0"/>
              </a:defRPr>
            </a:lvl4pPr>
            <a:lvl5pPr>
              <a:defRPr>
                <a:latin typeface="Source Sans Pro" panose="020B0604020202020204" charset="0"/>
                <a:ea typeface="Source Sans Pro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896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E2AC42-FCC1-F847-8FC6-1CBBB9CEC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7" y="6076131"/>
            <a:ext cx="634418" cy="540000"/>
          </a:xfrm>
          <a:prstGeom prst="rect">
            <a:avLst/>
          </a:prstGeom>
        </p:spPr>
      </p:pic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77A7F524-424A-5A4F-930D-6B841C1C0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8199" y="6176963"/>
            <a:ext cx="2057400" cy="365125"/>
          </a:xfrm>
        </p:spPr>
        <p:txBody>
          <a:bodyPr/>
          <a:lstStyle>
            <a:lvl1pPr>
              <a:defRPr>
                <a:solidFill>
                  <a:srgbClr val="003969"/>
                </a:solidFill>
              </a:defRPr>
            </a:lvl1pPr>
          </a:lstStyle>
          <a:p>
            <a:fld id="{DDC8DF46-86E3-4D9D-ADBB-0CED1EED7AC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0178D777-7789-9442-835A-EFB38AA8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292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10147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46F7778-4800-D440-AEAC-A2B15FBD0E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797" y="6076131"/>
            <a:ext cx="634418" cy="540000"/>
          </a:xfrm>
          <a:prstGeom prst="rect">
            <a:avLst/>
          </a:prstGeom>
        </p:spPr>
      </p:pic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128E1890-D384-7841-B856-333C72478B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8199" y="6176963"/>
            <a:ext cx="2057400" cy="365125"/>
          </a:xfrm>
        </p:spPr>
        <p:txBody>
          <a:bodyPr/>
          <a:lstStyle>
            <a:lvl1pPr>
              <a:defRPr>
                <a:solidFill>
                  <a:srgbClr val="003969"/>
                </a:solidFill>
              </a:defRPr>
            </a:lvl1pPr>
          </a:lstStyle>
          <a:p>
            <a:fld id="{DDC8DF46-86E3-4D9D-ADBB-0CED1EED7AC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291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51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C628E2C-827D-2A44-BBB0-B8001C67F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2A2608-9E1D-5346-8AE6-EF9A8860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352261" cy="365125"/>
          </a:xfrm>
        </p:spPr>
        <p:txBody>
          <a:bodyPr/>
          <a:lstStyle/>
          <a:p>
            <a:fld id="{6C9F1433-27D3-8E40-A6B5-8F9756CD5A5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4D2CB685-236A-E145-9219-8D517F04D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76131"/>
            <a:ext cx="634415" cy="540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F15205-557E-5247-AD2F-F68B6BB147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26970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sz="16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66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C628E2C-827D-2A44-BBB0-B8001C67F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90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2A2608-9E1D-5346-8AE6-EF9A8860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352261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6C9F1433-27D3-8E40-A6B5-8F9756CD5A5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4D2CB685-236A-E145-9219-8D517F04D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76131"/>
            <a:ext cx="634415" cy="540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F15205-557E-5247-AD2F-F68B6BB147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26970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sz="16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01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C628E2C-827D-2A44-BBB0-B8001C67F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2A2608-9E1D-5346-8AE6-EF9A8860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352261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6C9F1433-27D3-8E40-A6B5-8F9756CD5A5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4D2CB685-236A-E145-9219-8D517F04D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76131"/>
            <a:ext cx="634415" cy="540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F15205-557E-5247-AD2F-F68B6BB147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26970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sz="16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65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C628E2C-827D-2A44-BBB0-B8001C67F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2A2608-9E1D-5346-8AE6-EF9A8860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352261" cy="365125"/>
          </a:xfrm>
        </p:spPr>
        <p:txBody>
          <a:bodyPr/>
          <a:lstStyle>
            <a:lvl1pPr>
              <a:defRPr>
                <a:solidFill>
                  <a:srgbClr val="003969"/>
                </a:solidFill>
              </a:defRPr>
            </a:lvl1pPr>
          </a:lstStyle>
          <a:p>
            <a:fld id="{6C9F1433-27D3-8E40-A6B5-8F9756CD5A5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4D2CB685-236A-E145-9219-8D517F04D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76131"/>
            <a:ext cx="634415" cy="540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F15205-557E-5247-AD2F-F68B6BB147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26970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sz="16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9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C628E2C-827D-2A44-BBB0-B8001C67F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2A2608-9E1D-5346-8AE6-EF9A8860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352261" cy="365125"/>
          </a:xfrm>
        </p:spPr>
        <p:txBody>
          <a:bodyPr/>
          <a:lstStyle>
            <a:lvl1pPr>
              <a:defRPr>
                <a:solidFill>
                  <a:srgbClr val="003969"/>
                </a:solidFill>
              </a:defRPr>
            </a:lvl1pPr>
          </a:lstStyle>
          <a:p>
            <a:fld id="{6C9F1433-27D3-8E40-A6B5-8F9756CD5A5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4D2CB685-236A-E145-9219-8D517F04D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76131"/>
            <a:ext cx="634415" cy="540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F15205-557E-5247-AD2F-F68B6BB147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26970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sz="16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17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C628E2C-827D-2A44-BBB0-B8001C67F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2A2608-9E1D-5346-8AE6-EF9A8860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352261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6C9F1433-27D3-8E40-A6B5-8F9756CD5A5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4D2CB685-236A-E145-9219-8D517F04D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76131"/>
            <a:ext cx="634415" cy="540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F15205-557E-5247-AD2F-F68B6BB147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26970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sz="16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01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C628E2C-827D-2A44-BBB0-B8001C67F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2A2608-9E1D-5346-8AE6-EF9A8860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352261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6C9F1433-27D3-8E40-A6B5-8F9756CD5A5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4D2CB685-236A-E145-9219-8D517F04D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76131"/>
            <a:ext cx="634415" cy="540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F15205-557E-5247-AD2F-F68B6BB147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26970"/>
            <a:ext cx="3816350" cy="1800225"/>
          </a:xfrm>
          <a:prstGeom prst="roundRect">
            <a:avLst>
              <a:gd name="adj" fmla="val 8907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sz="18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sz="16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sz="1400" b="0">
                <a:solidFill>
                  <a:srgbClr val="003969"/>
                </a:solidFill>
                <a:latin typeface="Source Sans Pro" panose="020B0604020202020204" charset="0"/>
                <a:ea typeface="Source Sans Pro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09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C628E2C-827D-2A44-BBB0-B8001C67F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2A2608-9E1D-5346-8AE6-EF9A8860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352261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6C9F1433-27D3-8E40-A6B5-8F9756CD5A5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4D2CB685-236A-E145-9219-8D517F04D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76131"/>
            <a:ext cx="634415" cy="540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4F0007D-46B1-8045-971F-25D36FA19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363064"/>
            <a:ext cx="3816350" cy="1800225"/>
          </a:xfrm>
          <a:prstGeom prst="roundRect">
            <a:avLst>
              <a:gd name="adj" fmla="val 8907"/>
            </a:avLst>
          </a:prstGeom>
          <a:solidFill>
            <a:srgbClr val="004E89"/>
          </a:solidFill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None/>
              <a:defRPr b="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292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58AABAD-7A22-ED48-BBD0-B8EEE5223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EA581B-ED89-C64C-BFF8-464DF453C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8F64FD-EC82-F047-B269-16A455116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F1433-27D3-8E40-A6B5-8F9756CD5A5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79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9" r:id="rId8"/>
    <p:sldLayoutId id="2147483666" r:id="rId9"/>
    <p:sldLayoutId id="2147483667" r:id="rId10"/>
    <p:sldLayoutId id="2147483652" r:id="rId11"/>
    <p:sldLayoutId id="2147483654" r:id="rId12"/>
    <p:sldLayoutId id="2147483655" r:id="rId13"/>
    <p:sldLayoutId id="214748366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3969"/>
          </a:solidFill>
          <a:latin typeface="Source Sans Pro" panose="020B0503030403020204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3969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969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3969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3969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3969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app.goo.gl/5EXDLRxDvKF2QF6Z8" TargetMode="External"/><Relationship Id="rId2" Type="http://schemas.openxmlformats.org/officeDocument/2006/relationships/hyperlink" Target="https://maps.app.goo.gl/Doetxxk3guMzMoAM6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etra.zakova@prg.aero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etra.zakova@prg.aero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g.aero/protected-page?destination=/pro-obchodni-partnery&amp;protected_page=29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eni-lp.cz/" TargetMode="External"/><Relationship Id="rId7" Type="http://schemas.openxmlformats.org/officeDocument/2006/relationships/hyperlink" Target="mailto:pavla.burgrova@prg.aero" TargetMode="External"/><Relationship Id="rId2" Type="http://schemas.openxmlformats.org/officeDocument/2006/relationships/hyperlink" Target="https://www.caa.cz/zpusobilost-leteckeho-personalu/overovani-spolehlivosti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matej.vacinek@prg.aero" TargetMode="External"/><Relationship Id="rId5" Type="http://schemas.openxmlformats.org/officeDocument/2006/relationships/hyperlink" Target="mailto:michaela.valentova@prg.aero" TargetMode="External"/><Relationship Id="rId4" Type="http://schemas.openxmlformats.org/officeDocument/2006/relationships/hyperlink" Target="https://bta.cah.cz/contac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ta.cah.cz/contact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lara.hrdlickova@prg.aero" TargetMode="External"/><Relationship Id="rId2" Type="http://schemas.openxmlformats.org/officeDocument/2006/relationships/hyperlink" Target="mailto:petr.laca@prg.aero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miroslav.pergl@prg.aer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esu.gov.cz/Kontakt.html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a.zarubova@prg.aero" TargetMode="External"/><Relationship Id="rId2" Type="http://schemas.openxmlformats.org/officeDocument/2006/relationships/hyperlink" Target="mailto:dana.vlachova@prg.aero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a.matejkova@prg.aero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adislava.koldinska@prg.aero" TargetMode="External"/><Relationship Id="rId2" Type="http://schemas.openxmlformats.org/officeDocument/2006/relationships/hyperlink" Target="https://bta.cah.cz/contact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1">
            <a:extLst>
              <a:ext uri="{FF2B5EF4-FFF2-40B4-BE49-F238E27FC236}">
                <a16:creationId xmlns:a16="http://schemas.microsoft.com/office/drawing/2014/main" id="{66830922-625B-9B7C-21AE-86CD1EE986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379" y="2257425"/>
            <a:ext cx="4438650" cy="1773381"/>
          </a:xfrm>
          <a:prstGeom prst="roundRect">
            <a:avLst>
              <a:gd name="adj" fmla="val 11030"/>
            </a:avLst>
          </a:prstGeom>
          <a:solidFill>
            <a:srgbClr val="0066AD">
              <a:alpha val="95000"/>
            </a:srgbClr>
          </a:solidFill>
        </p:spPr>
        <p:txBody>
          <a:bodyPr lIns="540000" tIns="216000" rIns="360000" bIns="216000" anchor="t" anchorCtr="0"/>
          <a:lstStyle/>
          <a:p>
            <a:endParaRPr lang="cs-CZ" sz="1600" b="1" dirty="0">
              <a:solidFill>
                <a:schemeClr val="bg1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INFORMACE PRO NOVÉ NÁJEMCE </a:t>
            </a:r>
          </a:p>
          <a:p>
            <a:pPr algn="ctr"/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LETIŠTĚ PRAHA, A. S.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AF479D-582B-C7B6-B0B6-930D3A4469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5106046"/>
            <a:ext cx="12192000" cy="177338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BBF42C8-1E2F-6B02-FFCD-50F18EBB1E69}"/>
              </a:ext>
            </a:extLst>
          </p:cNvPr>
          <p:cNvSpPr txBox="1"/>
          <p:nvPr/>
        </p:nvSpPr>
        <p:spPr>
          <a:xfrm>
            <a:off x="326879" y="6340052"/>
            <a:ext cx="6191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04E8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www.prg.aero </a:t>
            </a:r>
            <a:endParaRPr lang="cs-CZ" sz="1600" dirty="0">
              <a:solidFill>
                <a:srgbClr val="004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0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5B1AC1B-DEE3-1987-E5BD-210B98BD0CDF}"/>
              </a:ext>
            </a:extLst>
          </p:cNvPr>
          <p:cNvSpPr/>
          <p:nvPr/>
        </p:nvSpPr>
        <p:spPr>
          <a:xfrm>
            <a:off x="0" y="0"/>
            <a:ext cx="12192000" cy="786213"/>
          </a:xfrm>
          <a:prstGeom prst="rect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92717B-ED5D-7841-AEA6-E5FC2925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49" y="0"/>
            <a:ext cx="10515600" cy="84729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ea typeface="Source Sans Pro" panose="020B0503030403020204" pitchFamily="34" charset="0"/>
              </a:rPr>
              <a:t>Zásobování – postup RTG kontroly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72BAB141-5F37-809A-B17C-F559AF432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8180" y="6176963"/>
            <a:ext cx="2057400" cy="365125"/>
          </a:xfrm>
        </p:spPr>
        <p:txBody>
          <a:bodyPr/>
          <a:lstStyle/>
          <a:p>
            <a:fld id="{DDC8DF46-86E3-4D9D-ADBB-0CED1EED7AC6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E04B6B9-182B-2840-15F9-20CB6CA8FA90}"/>
              </a:ext>
            </a:extLst>
          </p:cNvPr>
          <p:cNvSpPr txBox="1"/>
          <p:nvPr/>
        </p:nvSpPr>
        <p:spPr>
          <a:xfrm>
            <a:off x="358160" y="868843"/>
            <a:ext cx="1114804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600" b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Organizační jednotka Bezpečnostní kontrola na RTG stanovišti provádí bezpečnostní kontrolu zboží na nákladové rampě v Terminálu 1 (služba na vyzvání telefonem) nebo v Terminálu 2 (služba 24h) následujícím způsobem</a:t>
            </a: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16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4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Zákazník předkládá zboží na pás k RTG zařízení ke kontrole buď po jednotlivých krabicích (ks), nebo na celé paletě (ks). Při kontrole celé palety může bezpečnostní pracovník požádat, z důvodu řádného provedení bezpečnostní kontroly, o rozložení krabic z palety jednotlivě na kusy (pokud dojde k rozložení palety je změněn počet kontrolovaných ks – zvýší se jejich počet).</a:t>
            </a:r>
          </a:p>
          <a:p>
            <a:pPr lvl="1" algn="just"/>
            <a:endParaRPr lang="cs-CZ" sz="1400" i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4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 obou terminálech jsou RTG umožňující průjezd paletě do 160 cm výšky. Zároveň platí, že čím více je zboží na paletě, tím horší je </a:t>
            </a:r>
            <a:r>
              <a:rPr lang="cs-CZ" sz="1400" i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prosvítitelnost</a:t>
            </a:r>
            <a:r>
              <a:rPr lang="cs-CZ" sz="14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a následná nutnost rozebrání palety na menší kusy.</a:t>
            </a:r>
          </a:p>
          <a:p>
            <a:pPr lvl="1" algn="just"/>
            <a:endParaRPr lang="cs-CZ" sz="1400" i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4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Počty ks jsou zapisovány do archu, kde správnost počtu ks podepisuje jak zákazník, tak zaměstnanec Bezpečnostní kontroly. Tento arch slouží jako podklad pro vystavení faktury. </a:t>
            </a:r>
          </a:p>
          <a:p>
            <a:pPr lvl="1" algn="just"/>
            <a:endParaRPr lang="cs-CZ" sz="1400" i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4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Za 1 ks zkontrolovaného zboží je fakturována částka dle aktuálně platného Ceníku služeb LP, a. s. Následně se zkontrolované zboží veze neveřejnou částí letiště přímo do prodejny/příp. pronajatého skladu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5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2717B-ED5D-7841-AEA6-E5FC2925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49" y="0"/>
            <a:ext cx="10515600" cy="84729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ea typeface="Source Sans Pro" panose="020B0503030403020204" pitchFamily="34" charset="0"/>
              </a:rPr>
              <a:t>Zásobování – FAQ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72BAB141-5F37-809A-B17C-F559AF432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8180" y="6176963"/>
            <a:ext cx="2057400" cy="365125"/>
          </a:xfrm>
        </p:spPr>
        <p:txBody>
          <a:bodyPr/>
          <a:lstStyle/>
          <a:p>
            <a:fld id="{DDC8DF46-86E3-4D9D-ADBB-0CED1EED7AC6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4FB8779-224A-6EAA-9D13-D8BAE7F311E2}"/>
              </a:ext>
            </a:extLst>
          </p:cNvPr>
          <p:cNvSpPr txBox="1"/>
          <p:nvPr/>
        </p:nvSpPr>
        <p:spPr>
          <a:xfrm>
            <a:off x="231448" y="847292"/>
            <a:ext cx="105984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FAQ č. 1: Kam mohou vjíždět zásobovací vozy?</a:t>
            </a:r>
          </a:p>
          <a:p>
            <a:endParaRPr lang="cs-CZ" sz="600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Navážet zboží, materiál, nábytek apod. můžete pouze přes </a:t>
            </a:r>
            <a:r>
              <a:rPr lang="cs-CZ" sz="14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vrátnici č. 11 (T1) </a:t>
            </a:r>
            <a:r>
              <a:rPr lang="cs-CZ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 </a:t>
            </a:r>
            <a:r>
              <a:rPr lang="cs-CZ" sz="14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vrátnici č. 18 (T2) </a:t>
            </a:r>
            <a:endParaRPr lang="cs-CZ" sz="1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/>
            <a:endParaRPr lang="cs-CZ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Jakmile budete mít stavební povolení, bude Vám vydáno Bezpečnostní opatření, ve kterém budete mít stanovenou trasu vjezdu.</a:t>
            </a:r>
            <a:r>
              <a:rPr lang="cs-CZ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cs-CZ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				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F2F6848-EAC3-010E-044F-22A12DC10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2274536"/>
            <a:ext cx="6000750" cy="37590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D5DFBA-82BE-806F-6184-8386C89AE9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7" r="8627"/>
          <a:stretch/>
        </p:blipFill>
        <p:spPr>
          <a:xfrm>
            <a:off x="6232198" y="2274230"/>
            <a:ext cx="5495925" cy="375937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88D9C2B-1691-0C51-C2E1-6BC2897EB892}"/>
              </a:ext>
            </a:extLst>
          </p:cNvPr>
          <p:cNvSpPr txBox="1"/>
          <p:nvPr/>
        </p:nvSpPr>
        <p:spPr>
          <a:xfrm>
            <a:off x="95250" y="2275982"/>
            <a:ext cx="143159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TERMINÁL 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AB60145-FCF6-F868-575C-98AB9FB92CC6}"/>
              </a:ext>
            </a:extLst>
          </p:cNvPr>
          <p:cNvSpPr txBox="1"/>
          <p:nvPr/>
        </p:nvSpPr>
        <p:spPr>
          <a:xfrm>
            <a:off x="6232198" y="2274230"/>
            <a:ext cx="14211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TERMINÁL 2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9F12BC1-F730-2658-5E25-FDEFFA12DD47}"/>
              </a:ext>
            </a:extLst>
          </p:cNvPr>
          <p:cNvSpPr/>
          <p:nvPr/>
        </p:nvSpPr>
        <p:spPr>
          <a:xfrm>
            <a:off x="0" y="0"/>
            <a:ext cx="12192000" cy="619125"/>
          </a:xfrm>
          <a:prstGeom prst="rect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Nadpis 2">
            <a:extLst>
              <a:ext uri="{FF2B5EF4-FFF2-40B4-BE49-F238E27FC236}">
                <a16:creationId xmlns:a16="http://schemas.microsoft.com/office/drawing/2014/main" id="{43FC07D4-B78A-0428-C633-119B834ABEFE}"/>
              </a:ext>
            </a:extLst>
          </p:cNvPr>
          <p:cNvSpPr txBox="1">
            <a:spLocks/>
          </p:cNvSpPr>
          <p:nvPr/>
        </p:nvSpPr>
        <p:spPr>
          <a:xfrm>
            <a:off x="257086" y="-107734"/>
            <a:ext cx="10515600" cy="847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3969"/>
                </a:solidFill>
                <a:latin typeface="Source Sans Pro" panose="020B050303040302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Zásobování - FAQ</a:t>
            </a:r>
          </a:p>
        </p:txBody>
      </p:sp>
    </p:spTree>
    <p:extLst>
      <p:ext uri="{BB962C8B-B14F-4D97-AF65-F5344CB8AC3E}">
        <p14:creationId xmlns:p14="http://schemas.microsoft.com/office/powerpoint/2010/main" val="405473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2717B-ED5D-7841-AEA6-E5FC2925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49" y="0"/>
            <a:ext cx="10515600" cy="84729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ea typeface="Source Sans Pro" panose="020B0503030403020204" pitchFamily="34" charset="0"/>
              </a:rPr>
              <a:t>Zásobování - FAQ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72BAB141-5F37-809A-B17C-F559AF432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8180" y="6176963"/>
            <a:ext cx="2057400" cy="365125"/>
          </a:xfrm>
        </p:spPr>
        <p:txBody>
          <a:bodyPr/>
          <a:lstStyle/>
          <a:p>
            <a:fld id="{DDC8DF46-86E3-4D9D-ADBB-0CED1EED7AC6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88EA903-89AE-CBE1-8D41-416E5C86F271}"/>
              </a:ext>
            </a:extLst>
          </p:cNvPr>
          <p:cNvSpPr txBox="1"/>
          <p:nvPr/>
        </p:nvSpPr>
        <p:spPr>
          <a:xfrm>
            <a:off x="368180" y="847292"/>
            <a:ext cx="11540041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61950" indent="-361950"/>
            <a:r>
              <a:rPr lang="cs-CZ" sz="14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FAQ č. 2) Je možné zapůjčení techniky na složení kamionů a následné dopravy materiálu do naší jednotky (VZV, </a:t>
            </a:r>
            <a:r>
              <a:rPr lang="cs-CZ" sz="1400" i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paleťáky</a:t>
            </a:r>
            <a:r>
              <a:rPr lang="cs-CZ" sz="14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atd.)?</a:t>
            </a:r>
          </a:p>
          <a:p>
            <a:pPr marL="449263" indent="-449263"/>
            <a:endParaRPr lang="cs-CZ" sz="500" i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LP touto technikou nedisponuje, je nutno mít vlastní.</a:t>
            </a:r>
          </a:p>
          <a:p>
            <a:pPr lvl="1"/>
            <a:endParaRPr lang="cs-CZ" sz="11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lvl="1"/>
            <a:endParaRPr lang="cs-CZ" sz="11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61950" indent="-361950"/>
            <a:r>
              <a:rPr lang="cs-CZ" sz="14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FAQ č. 3) Jaký je způsob kontroly atypických palet s nábytky – pro případ, že bude zboží větší (popř. těžší) než zvládne RTG:</a:t>
            </a:r>
          </a:p>
          <a:p>
            <a:endParaRPr lang="cs-CZ" sz="500" i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Pokud je něco nadrozměrného a není možné, že to standardně projde RTG, musí se objednat speciální kontrola s pyrotechniky. Jednotlivé kusy se pak postupně vnáší posledními únikovými dveřmi z estakády (za novou centrální bezpečnostní kontrolou v Terminálu 2). Návoz nadrozměrných předmětů prosíme provádějte hromadně - ideálně max. 1x (ne opakovaně dílčí dodávky), možno realizovat pouze v nočních hodinách, tzn. po 22:00 hod., nutno nahlásit min. tři dny předem, aby se vše stihlo včas projednat a zajistit s Provozem a Bezpečností. Nadrozměrné předměty se připraví na estakádě, přivolají se pracovníci Bezpečnosti, kteří otevřou dveře, materiál se vnese dovnitř, osoby ale nesmí projít, standardně musí jít okolo přes vrátnici a bezpečnostní kontrolu. Poté si dojdou opět pro materiál a odvezou ho do prodejny. Vozíky musí mít gumová kolečka. Osoby musí mít vstupy vyhrazeného bezpečnostního prostoru (SRA), případně 1 </a:t>
            </a:r>
            <a:r>
              <a:rPr lang="cs-CZ" sz="12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guide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na 5 osob.</a:t>
            </a:r>
          </a:p>
          <a:p>
            <a:pPr marL="449263" indent="-449263"/>
            <a:endParaRPr lang="cs-CZ" sz="1100" i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449263" indent="-449263"/>
            <a:endParaRPr lang="cs-CZ" sz="1100" i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61950" indent="-361950"/>
            <a:r>
              <a:rPr lang="cs-CZ" sz="14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FAQ č. 4) Jaké jsou možnosti likvidace většího množství odpadu spojených s vybalením nábytků (tzn. igelit; karton a dřevěné palety):</a:t>
            </a:r>
          </a:p>
          <a:p>
            <a:endParaRPr lang="cs-CZ" sz="500" i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Za likvidaci odpadu je zodpovědný sám nájemce; případně lze využít mezideponii LP po předchozí domluvě. </a:t>
            </a:r>
          </a:p>
          <a:p>
            <a:pPr lvl="1" algn="just"/>
            <a:endParaRPr lang="cs-CZ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Lze kontaktovat LP a domluvit si konkrétní podmínky pro daný případ individuálně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:</a:t>
            </a:r>
          </a:p>
          <a:p>
            <a:pPr marL="717550" lvl="1" algn="just">
              <a:lnSpc>
                <a:spcPct val="150000"/>
              </a:lnSpc>
            </a:pP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Kontakt: </a:t>
            </a:r>
            <a:r>
              <a:rPr lang="cs-CZ" sz="12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Petra Žáková 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– manažer Odpadového hospodářství a </a:t>
            </a:r>
            <a:r>
              <a:rPr lang="cs-CZ" sz="12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pohr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veter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 stanice, </a:t>
            </a:r>
          </a:p>
          <a:p>
            <a:pPr marL="717550" lvl="1" algn="just">
              <a:lnSpc>
                <a:spcPct val="150000"/>
              </a:lnSpc>
            </a:pP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tel.: 724 533 286, e-mail: 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2"/>
              </a:rPr>
              <a:t>petra.zakova@prg.aero</a:t>
            </a:r>
            <a:endParaRPr lang="cs-CZ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lvl="1" algn="just"/>
            <a:endParaRPr lang="cs-CZ" sz="1200" b="1" u="sng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cs-CZ" sz="1400" b="1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Není dovolené odpad svévolně odkládat na rampě nebo jej vhazovat do letištního odpadového dvora, pokud to není povolené.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lvl="1"/>
            <a:endParaRPr lang="cs-CZ" sz="11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63F73D4-73E3-49E1-595A-433E3D5CBD01}"/>
              </a:ext>
            </a:extLst>
          </p:cNvPr>
          <p:cNvSpPr/>
          <p:nvPr/>
        </p:nvSpPr>
        <p:spPr>
          <a:xfrm>
            <a:off x="0" y="0"/>
            <a:ext cx="12192000" cy="619125"/>
          </a:xfrm>
          <a:prstGeom prst="rect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Nadpis 2">
            <a:extLst>
              <a:ext uri="{FF2B5EF4-FFF2-40B4-BE49-F238E27FC236}">
                <a16:creationId xmlns:a16="http://schemas.microsoft.com/office/drawing/2014/main" id="{DFBC72DD-4287-714D-FD3A-FB38EF381912}"/>
              </a:ext>
            </a:extLst>
          </p:cNvPr>
          <p:cNvSpPr txBox="1">
            <a:spLocks/>
          </p:cNvSpPr>
          <p:nvPr/>
        </p:nvSpPr>
        <p:spPr>
          <a:xfrm>
            <a:off x="257086" y="-107734"/>
            <a:ext cx="10515600" cy="847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3969"/>
                </a:solidFill>
                <a:latin typeface="Source Sans Pro" panose="020B050303040302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Zásobování - FAQ</a:t>
            </a:r>
          </a:p>
        </p:txBody>
      </p:sp>
    </p:spTree>
    <p:extLst>
      <p:ext uri="{BB962C8B-B14F-4D97-AF65-F5344CB8AC3E}">
        <p14:creationId xmlns:p14="http://schemas.microsoft.com/office/powerpoint/2010/main" val="3621198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2717B-ED5D-7841-AEA6-E5FC2925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49" y="0"/>
            <a:ext cx="10515600" cy="84729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ea typeface="Source Sans Pro" panose="020B0503030403020204" pitchFamily="34" charset="0"/>
              </a:rPr>
              <a:t>Odpadové hospodářství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72BAB141-5F37-809A-B17C-F559AF432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8180" y="6176963"/>
            <a:ext cx="2057400" cy="365125"/>
          </a:xfrm>
        </p:spPr>
        <p:txBody>
          <a:bodyPr/>
          <a:lstStyle/>
          <a:p>
            <a:fld id="{DDC8DF46-86E3-4D9D-ADBB-0CED1EED7AC6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5C2AF1B-C5AD-6569-F08F-7CF0E9434F4D}"/>
              </a:ext>
            </a:extLst>
          </p:cNvPr>
          <p:cNvSpPr txBox="1"/>
          <p:nvPr/>
        </p:nvSpPr>
        <p:spPr>
          <a:xfrm>
            <a:off x="368180" y="1166842"/>
            <a:ext cx="11226675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Možnosti odstranění většího množství odpadu spojených s činností nájemce (např. objemné obaly, vyřazený majetek apod.)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Za odstranění odpadu je zodpovědný sám nájemce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Nájemce případně může kontaktovat LP a domluvit si konkrétní podmínky pro předání odpadu pro daný případ individuálně. LP je oprávněnou osobou pro převzetí odpadů dle zákona o odpadech.</a:t>
            </a:r>
          </a:p>
          <a:p>
            <a:pPr lvl="1"/>
            <a:endParaRPr lang="cs-CZ" sz="1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cs-CZ" sz="1400" i="1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Běžné druhy tříděných komunálních odpadů, které jsou předávány nájemcem v rámci úklidu do Centrálního skladu odpadů LP T1 a T2</a:t>
            </a:r>
            <a:r>
              <a:rPr lang="cs-CZ" sz="14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: </a:t>
            </a:r>
            <a:endParaRPr lang="cs-CZ" sz="1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Papír, plast, sklo, kovové obaly, kuchyňský bioodpad, směsný komunální odpad, případně kompozitní obaly (</a:t>
            </a:r>
            <a:r>
              <a:rPr lang="cs-CZ" sz="14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tetrapack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).</a:t>
            </a:r>
          </a:p>
          <a:p>
            <a:endParaRPr lang="cs-CZ" sz="1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Původcem těchto tříděných složek komunálních odpadů a směsného komunálního odpadu produkovaných v T1 a T2 je Letiště Praha, a.s.</a:t>
            </a:r>
          </a:p>
          <a:p>
            <a:pPr lvl="1" indent="-190500"/>
            <a:endParaRPr lang="cs-CZ" sz="1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lvl="1"/>
            <a:endParaRPr lang="cs-CZ" sz="1400" u="sng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cs-CZ" sz="1400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Bližší informace v záležitosti odpadového hospodářství LP poskytne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cs-CZ" sz="1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Petra Žáková 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– manažer Odpadového hospodářství a </a:t>
            </a:r>
            <a:r>
              <a:rPr lang="cs-CZ" sz="14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pohr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veter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 stanice </a:t>
            </a:r>
          </a:p>
          <a:p>
            <a:pPr algn="just">
              <a:lnSpc>
                <a:spcPct val="150000"/>
              </a:lnSpc>
            </a:pP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tel.: +420 724 533 286</a:t>
            </a:r>
          </a:p>
          <a:p>
            <a:pPr algn="just">
              <a:lnSpc>
                <a:spcPct val="150000"/>
              </a:lnSpc>
            </a:pP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e-mail: </a:t>
            </a:r>
            <a:r>
              <a:rPr lang="cs-CZ" sz="1400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2"/>
              </a:rPr>
              <a:t>petra.zakova@prg.aero</a:t>
            </a:r>
            <a:endParaRPr lang="cs-CZ" sz="1400" u="sng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endParaRPr lang="cs-CZ" u="sng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endParaRPr lang="cs-CZ" u="sng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Není možné odpad odkládat mimo určená shromažďovací místa.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BE93384-F596-A188-4BC7-86CC6B5E14E0}"/>
              </a:ext>
            </a:extLst>
          </p:cNvPr>
          <p:cNvSpPr/>
          <p:nvPr/>
        </p:nvSpPr>
        <p:spPr>
          <a:xfrm>
            <a:off x="0" y="0"/>
            <a:ext cx="12192000" cy="619125"/>
          </a:xfrm>
          <a:prstGeom prst="rect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2">
            <a:extLst>
              <a:ext uri="{FF2B5EF4-FFF2-40B4-BE49-F238E27FC236}">
                <a16:creationId xmlns:a16="http://schemas.microsoft.com/office/drawing/2014/main" id="{1C6D627E-2B62-959A-14C1-EA9A5A4199B4}"/>
              </a:ext>
            </a:extLst>
          </p:cNvPr>
          <p:cNvSpPr txBox="1">
            <a:spLocks/>
          </p:cNvSpPr>
          <p:nvPr/>
        </p:nvSpPr>
        <p:spPr>
          <a:xfrm>
            <a:off x="257086" y="-107734"/>
            <a:ext cx="10515600" cy="847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3969"/>
                </a:solidFill>
                <a:latin typeface="Source Sans Pro" panose="020B050303040302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Odpadové hospodářství</a:t>
            </a:r>
          </a:p>
        </p:txBody>
      </p:sp>
    </p:spTree>
    <p:extLst>
      <p:ext uri="{BB962C8B-B14F-4D97-AF65-F5344CB8AC3E}">
        <p14:creationId xmlns:p14="http://schemas.microsoft.com/office/powerpoint/2010/main" val="260134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2717B-ED5D-7841-AEA6-E5FC2925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49" y="0"/>
            <a:ext cx="10515600" cy="84729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ea typeface="Source Sans Pro" panose="020B0503030403020204" pitchFamily="34" charset="0"/>
              </a:rPr>
              <a:t>Kontaktní osoba a důležité 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72BAB141-5F37-809A-B17C-F559AF432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8180" y="6176963"/>
            <a:ext cx="2057400" cy="365125"/>
          </a:xfrm>
        </p:spPr>
        <p:txBody>
          <a:bodyPr/>
          <a:lstStyle/>
          <a:p>
            <a:fld id="{DDC8DF46-86E3-4D9D-ADBB-0CED1EED7AC6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210AFE3-719C-576B-05C3-DE0CD8B7D7EE}"/>
              </a:ext>
            </a:extLst>
          </p:cNvPr>
          <p:cNvSpPr txBox="1"/>
          <p:nvPr/>
        </p:nvSpPr>
        <p:spPr>
          <a:xfrm>
            <a:off x="393329" y="1065638"/>
            <a:ext cx="1090332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Přístup do B2B sekce letiště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 podpisu nájemní smlouvy od nás obdržíte přístupové údaje do vyhrazené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Sekce pro obchodní partnery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webových stránkách LP (tzv. B2B sekce), kde naleznete další důležité informace, které jsou pravidelně aktualizovány – přístup je určen pouze pro Vás, naše obchodní partnery, proto jej, prosím, 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s nikým neoprávněným nesdílejte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Odkaz na B2B sekci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indent="266700"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https://www.prg.aero/protected-page?destination=/pro-obchodni-partnery&amp;protected_page=29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Pokud budete potřebovat poradit, pomoci či Vám bude cokoli nejasné, neváhejte se obrátit přímo na svého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Specialistu z oddělení Komerčních aktivit letiště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. 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8053A05-23CE-7525-6B16-B0429C9F1F29}"/>
              </a:ext>
            </a:extLst>
          </p:cNvPr>
          <p:cNvSpPr/>
          <p:nvPr/>
        </p:nvSpPr>
        <p:spPr>
          <a:xfrm>
            <a:off x="0" y="0"/>
            <a:ext cx="12192000" cy="619125"/>
          </a:xfrm>
          <a:prstGeom prst="rect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096D73AC-B785-1B64-0FDC-325F58BECE32}"/>
              </a:ext>
            </a:extLst>
          </p:cNvPr>
          <p:cNvSpPr txBox="1">
            <a:spLocks/>
          </p:cNvSpPr>
          <p:nvPr/>
        </p:nvSpPr>
        <p:spPr>
          <a:xfrm>
            <a:off x="257086" y="-107734"/>
            <a:ext cx="10515600" cy="847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3969"/>
                </a:solidFill>
                <a:latin typeface="Source Sans Pro" panose="020B050303040302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důležité informace a kontaktní osoba </a:t>
            </a:r>
          </a:p>
        </p:txBody>
      </p:sp>
    </p:spTree>
    <p:extLst>
      <p:ext uri="{BB962C8B-B14F-4D97-AF65-F5344CB8AC3E}">
        <p14:creationId xmlns:p14="http://schemas.microsoft.com/office/powerpoint/2010/main" val="2744371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2717B-ED5D-7841-AEA6-E5FC2925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49" y="0"/>
            <a:ext cx="10515600" cy="84729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ea typeface="Source Sans Pro" panose="020B0503030403020204" pitchFamily="34" charset="0"/>
              </a:rPr>
              <a:t>Kontaktní osoba a důležité 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72BAB141-5F37-809A-B17C-F559AF432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8180" y="6176963"/>
            <a:ext cx="2057400" cy="365125"/>
          </a:xfrm>
        </p:spPr>
        <p:txBody>
          <a:bodyPr/>
          <a:lstStyle/>
          <a:p>
            <a:fld id="{DDC8DF46-86E3-4D9D-ADBB-0CED1EED7AC6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210AFE3-719C-576B-05C3-DE0CD8B7D7EE}"/>
              </a:ext>
            </a:extLst>
          </p:cNvPr>
          <p:cNvSpPr txBox="1"/>
          <p:nvPr/>
        </p:nvSpPr>
        <p:spPr>
          <a:xfrm>
            <a:off x="368180" y="1227563"/>
            <a:ext cx="104365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Formuláře: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Žádost o podpisové oprávnění 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cs-CZ" sz="16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Objednávkový formulář služby - vjezdy/vstupy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cs-CZ" sz="16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Žádost o zařazení do seznamu dodavatelů 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cs-CZ" sz="16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Objednávka RTG kontroly zboží</a:t>
            </a:r>
          </a:p>
          <a:p>
            <a:pPr lvl="0" algn="just">
              <a:lnSpc>
                <a:spcPct val="150000"/>
              </a:lnSpc>
            </a:pPr>
            <a:endParaRPr lang="cs-CZ" sz="16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cs-CZ" sz="16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Návody: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 startAt="5"/>
            </a:pPr>
            <a:r>
              <a:rPr lang="cs-CZ" sz="16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Pravidla pro provádění stavebních úprav</a:t>
            </a:r>
          </a:p>
          <a:p>
            <a:pPr lvl="0" algn="just"/>
            <a:endParaRPr lang="cs-CZ" sz="16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AutoNum type="arabicParenR"/>
            </a:pPr>
            <a:endParaRPr lang="cs-CZ" sz="16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AutoNum type="arabicParenR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8053A05-23CE-7525-6B16-B0429C9F1F29}"/>
              </a:ext>
            </a:extLst>
          </p:cNvPr>
          <p:cNvSpPr/>
          <p:nvPr/>
        </p:nvSpPr>
        <p:spPr>
          <a:xfrm>
            <a:off x="0" y="0"/>
            <a:ext cx="12192000" cy="619125"/>
          </a:xfrm>
          <a:prstGeom prst="rect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096D73AC-B785-1B64-0FDC-325F58BECE32}"/>
              </a:ext>
            </a:extLst>
          </p:cNvPr>
          <p:cNvSpPr txBox="1">
            <a:spLocks/>
          </p:cNvSpPr>
          <p:nvPr/>
        </p:nvSpPr>
        <p:spPr>
          <a:xfrm>
            <a:off x="257086" y="-107734"/>
            <a:ext cx="10515600" cy="847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3969"/>
                </a:solidFill>
                <a:latin typeface="Source Sans Pro" panose="020B050303040302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příloh – formuláře a návody</a:t>
            </a:r>
          </a:p>
        </p:txBody>
      </p:sp>
    </p:spTree>
    <p:extLst>
      <p:ext uri="{BB962C8B-B14F-4D97-AF65-F5344CB8AC3E}">
        <p14:creationId xmlns:p14="http://schemas.microsoft.com/office/powerpoint/2010/main" val="328038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4A3AEB2-7CEB-EFD1-2F5C-6E862B5B9BD8}"/>
              </a:ext>
            </a:extLst>
          </p:cNvPr>
          <p:cNvSpPr/>
          <p:nvPr/>
        </p:nvSpPr>
        <p:spPr>
          <a:xfrm>
            <a:off x="0" y="0"/>
            <a:ext cx="12192000" cy="619125"/>
          </a:xfrm>
          <a:prstGeom prst="rect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368180" y="6176963"/>
            <a:ext cx="2057400" cy="365125"/>
          </a:xfrm>
        </p:spPr>
        <p:txBody>
          <a:bodyPr/>
          <a:lstStyle/>
          <a:p>
            <a:fld id="{DDC8DF46-86E3-4D9D-ADBB-0CED1EED7AC6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7086" y="-107734"/>
            <a:ext cx="10515600" cy="84729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D09AE4D-949C-B626-D805-ECD74B0B508B}"/>
              </a:ext>
            </a:extLst>
          </p:cNvPr>
          <p:cNvSpPr txBox="1"/>
          <p:nvPr/>
        </p:nvSpPr>
        <p:spPr>
          <a:xfrm>
            <a:off x="132128" y="980923"/>
            <a:ext cx="1180278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cs-C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LETIŠNÍ IDC KARTY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cs-C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STAVEBNÍCH ÚPRAV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cs-C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ELEKTRICKÁ ENERGIE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cs-C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IT SLUŽBY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cs-C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ZÁSOBOVÁNÍ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cs-C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ODPADOVÉ HOSPODÁŘSTVÍ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cs-C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DALŠÍ DŮLEŽITÉ INFORMACE A KONTAKTNÍ OSOBA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cs-C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SEZNAM PŘÍLOH – FORMULÁŘE A NÁVODY</a:t>
            </a:r>
          </a:p>
          <a:p>
            <a:pPr marL="342900" lvl="0" indent="-342900" algn="just">
              <a:buFont typeface="+mj-lt"/>
              <a:buAutoNum type="arabicParenR"/>
            </a:pPr>
            <a:endParaRPr lang="cs-CZ" sz="1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endParaRPr lang="cs-CZ" sz="1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endParaRPr lang="cs-CZ" sz="1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endParaRPr lang="cs-CZ" sz="1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endParaRPr lang="cs-CZ" sz="1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endParaRPr lang="cs-CZ" sz="1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endParaRPr lang="cs-CZ" sz="1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endParaRPr lang="cs-CZ" sz="1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30238" lvl="1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97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4A3AEB2-7CEB-EFD1-2F5C-6E862B5B9BD8}"/>
              </a:ext>
            </a:extLst>
          </p:cNvPr>
          <p:cNvSpPr/>
          <p:nvPr/>
        </p:nvSpPr>
        <p:spPr>
          <a:xfrm>
            <a:off x="0" y="0"/>
            <a:ext cx="12192000" cy="619125"/>
          </a:xfrm>
          <a:prstGeom prst="rect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368180" y="6176963"/>
            <a:ext cx="2057400" cy="365125"/>
          </a:xfrm>
        </p:spPr>
        <p:txBody>
          <a:bodyPr/>
          <a:lstStyle/>
          <a:p>
            <a:fld id="{DDC8DF46-86E3-4D9D-ADBB-0CED1EED7AC6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7086" y="-107734"/>
            <a:ext cx="10515600" cy="84729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Karty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D09AE4D-949C-B626-D805-ECD74B0B508B}"/>
              </a:ext>
            </a:extLst>
          </p:cNvPr>
          <p:cNvSpPr txBox="1"/>
          <p:nvPr/>
        </p:nvSpPr>
        <p:spPr>
          <a:xfrm>
            <a:off x="132128" y="624288"/>
            <a:ext cx="11802786" cy="654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 vydání letištní ID karty s příslušným rozsahem vstupů budete potřebovat:</a:t>
            </a:r>
            <a:endParaRPr lang="cs-CZ" sz="16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cs-CZ" sz="12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Doklad o spolehlivosti ÚCL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 tento doklad je nutné zažádat na Úřadě pro civilní letectví (dále jen „ÚCL“). Veškeré informace a formuláře naleznete na webových stránkách ÚCL (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2"/>
              </a:rPr>
              <a:t>ÚCL - Ověřování spolehlivosti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Vystavení Dokladu o spolehlivosti může trvat 40 – 50 dnů a je nutné ho předložit na </a:t>
            </a:r>
            <a:r>
              <a:rPr lang="cs-CZ" sz="1200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bezpečnostním školení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buFont typeface="+mj-lt"/>
              <a:buAutoNum type="arabicParenR"/>
            </a:pPr>
            <a:endParaRPr lang="cs-CZ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cs-CZ" sz="12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Certifikát o absolvování příslušného bezpečnostního školení od Letiště Praha, a.s. 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(dále jen „LP“)</a:t>
            </a:r>
            <a:endParaRPr lang="cs-CZ" sz="1200" b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 absolvování bezpečnostního školení LP je nutné zaregistrovat Vaši společnost do online rezervačního portálu školení LP: 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cs-CZ" sz="1200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www.skoleni-lp.cz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a objednat své zaměstnance na příslušné bezpečnostní školení. </a:t>
            </a:r>
          </a:p>
          <a:p>
            <a:pPr lvl="1" algn="just">
              <a:lnSpc>
                <a:spcPct val="150000"/>
              </a:lnSpc>
            </a:pPr>
            <a:r>
              <a:rPr lang="cs-CZ" sz="1200" b="1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 bezpečnostní školení je nutné s sebou přinést originál platného Dokladu o spolehlivosti ÚCL </a:t>
            </a:r>
          </a:p>
          <a:p>
            <a:pPr lvl="1" algn="just"/>
            <a:r>
              <a:rPr lang="cs-CZ" sz="105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(Objednejte zaměstnance na školení raději na termín po 30-ti dnech od podání žádosti o Doklad o spolehlivosti ÚCL, případně se na ÚCL informujte o stavu vyřízení žádosti před rezervací termínu bezpečnostního školení). </a:t>
            </a:r>
          </a:p>
          <a:p>
            <a:pPr marL="342900" lvl="0" indent="-342900" algn="just">
              <a:buFont typeface="+mj-lt"/>
              <a:buAutoNum type="arabicParenR"/>
            </a:pPr>
            <a:endParaRPr lang="cs-CZ" sz="1200" b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cs-CZ" sz="12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Oprávněná osoba za Vaši společnost – zavedení do evidence oprávněných osob LP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Abyste mohli žádat o vystavení letištních ID karet a získat tak přístup do systému Team </a:t>
            </a:r>
            <a:r>
              <a:rPr lang="cs-CZ" sz="12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Assistant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(TAS), ve kterém se podávají tyto žádosti, případně také i žádosti o jednorázové vstupy/vjezdy aj., je nutné vyplnit formulář „</a:t>
            </a:r>
            <a:r>
              <a:rPr lang="cs-CZ" sz="1200" b="1" dirty="0">
                <a:highlight>
                  <a:srgbClr val="FFFF00"/>
                </a:highlight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Žádost o podpisové oprávnění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“ /viz příloha/ pro osoby, které za Vaši společnost budou moci podávat tyto žádosti. Formulář je nutné doručit do kanceláře Bezpečnostní administrativy. Tímto budete vedeni v naší evidenci oprávněných osob LP. </a:t>
            </a:r>
          </a:p>
          <a:p>
            <a:pPr lvl="1" algn="just"/>
            <a:r>
              <a:rPr lang="cs-CZ" sz="105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</a:t>
            </a:r>
            <a:r>
              <a:rPr lang="cs-CZ" sz="105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4"/>
              </a:rPr>
              <a:t>Kancelář je umístěna ve Spojovacím objektu mezi Terminálem 1 a Terminálem 2 </a:t>
            </a:r>
            <a:r>
              <a:rPr lang="cs-CZ" sz="105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)</a:t>
            </a:r>
            <a:endParaRPr lang="cs-CZ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cs-CZ" sz="12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Vystavení žádosti o ID kartu Oprávněnou osobou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 systému TAS vyplníte samotnou žádost o ID pro Vašeho konkrétního zaměstnance a odešlete ji ke schválení na Garanta KAL (zadáte v systému ID jednoho z </a:t>
            </a:r>
            <a:r>
              <a:rPr lang="cs-CZ" sz="1200" dirty="0">
                <a:solidFill>
                  <a:srgbClr val="00B05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níže uvedených garantů KAL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).</a:t>
            </a:r>
            <a:endParaRPr lang="cs-CZ" sz="1200" b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endParaRPr lang="cs-CZ" sz="1200" b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cs-CZ" sz="12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cs-CZ" sz="1200" b="1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 schválení žádosti v systému TAS je nutné si IDC fyzicky vyzvednout v kanceláři Bezpečnostní administrativy a mít s sebou: </a:t>
            </a:r>
          </a:p>
          <a:p>
            <a:pPr marL="809625" lvl="2" indent="-361950" algn="just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Certifikát z bezpečnostního školení - typ A2.</a:t>
            </a:r>
          </a:p>
          <a:p>
            <a:pPr marL="809625" lvl="2" indent="-361950" algn="just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Platný Doklad o spolehlivosti ÚCL.</a:t>
            </a:r>
          </a:p>
          <a:p>
            <a:pPr marL="809625" lvl="2" indent="-361950" algn="just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Platný doklad totožnosti (trvalý pobyt není doklad totožnosti).</a:t>
            </a:r>
          </a:p>
          <a:p>
            <a:pPr marL="809625" lvl="2" indent="-361950" algn="just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Uhradit poplatek za vystavení průkazu dle Ceníku služeb LP kartou/hotově (pro případ, že bude chtít Vaše společnost tyto služby hradit fakturou, přikládáme objednávkový formulář pro služby související se vstupem/vjezdem a pobytem v prostorách letiště /viz příloha Objednávkový formulář – služby vjezdy/vstupy/</a:t>
            </a:r>
          </a:p>
          <a:p>
            <a:pPr marL="630238" lvl="1" algn="just"/>
            <a:endParaRPr lang="cs-CZ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30238" lvl="1" algn="just"/>
            <a:r>
              <a:rPr lang="cs-CZ" sz="1200" b="1" u="sng" dirty="0">
                <a:solidFill>
                  <a:srgbClr val="00B05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Garanti KAL</a:t>
            </a:r>
            <a:r>
              <a:rPr lang="cs-CZ" sz="12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: 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	Michaela Valentová (ID garanta: 5659)		Matěj </a:t>
            </a:r>
            <a:r>
              <a:rPr lang="cs-CZ" sz="12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Vacínek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(ID garanta: 5629)	Pavla Burgrová (ID garanta: 5557)	</a:t>
            </a:r>
          </a:p>
          <a:p>
            <a:pPr marL="630238" lvl="1" algn="just"/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		tel.: +420 722 990 678			tel.: +420 720 069 752		tel.: +420 602 553 478</a:t>
            </a:r>
          </a:p>
          <a:p>
            <a:pPr marL="630238" lvl="1" algn="just"/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		e-mail: 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5"/>
              </a:rPr>
              <a:t>michaela.valentova@prg.aero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		e-mail: </a:t>
            </a:r>
            <a:r>
              <a:rPr lang="cs-CZ" sz="1200" u="sng" dirty="0">
                <a:solidFill>
                  <a:srgbClr val="0066AD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6"/>
              </a:rPr>
              <a:t>matej.vacinek@prg.aero</a:t>
            </a:r>
            <a:r>
              <a:rPr lang="cs-CZ" sz="1200" dirty="0">
                <a:solidFill>
                  <a:srgbClr val="0066AD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	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e-mail: 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7"/>
              </a:rPr>
              <a:t>pavla.burgrova@prg.aero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endParaRPr lang="cs-CZ" sz="1200" dirty="0">
              <a:solidFill>
                <a:srgbClr val="0066AD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30238" lvl="1"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7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368180" y="6176963"/>
            <a:ext cx="2057400" cy="365125"/>
          </a:xfrm>
        </p:spPr>
        <p:txBody>
          <a:bodyPr/>
          <a:lstStyle/>
          <a:p>
            <a:fld id="{DDC8DF46-86E3-4D9D-ADBB-0CED1EED7AC6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7086" y="0"/>
            <a:ext cx="10515600" cy="84729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ID Karty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C71F92B-23FD-BA54-CEE6-E7B538C7CDE1}"/>
              </a:ext>
            </a:extLst>
          </p:cNvPr>
          <p:cNvSpPr txBox="1"/>
          <p:nvPr/>
        </p:nvSpPr>
        <p:spPr>
          <a:xfrm>
            <a:off x="363538" y="865725"/>
            <a:ext cx="10884392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 případě dotazů ohledně ID karet, jednorázových vstupů / vjezdových povolení, prosím, kontaktujte přímo </a:t>
            </a: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2"/>
              </a:rPr>
              <a:t>Kancelář Bezpečnostní administrativy</a:t>
            </a:r>
            <a:endParaRPr lang="cs-CZ" sz="16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u="sng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u="sng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Otevírací doba přepážek pro výdej ID karet:</a:t>
            </a:r>
          </a:p>
          <a:p>
            <a:pPr>
              <a:tabLst>
                <a:tab pos="266700" algn="l"/>
                <a:tab pos="542925" algn="l"/>
              </a:tabLst>
            </a:pP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	</a:t>
            </a:r>
            <a:r>
              <a:rPr lang="cs-CZ" sz="16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 - PÁ</a:t>
            </a: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: 7:00 - 14:30</a:t>
            </a:r>
          </a:p>
          <a:p>
            <a:pPr>
              <a:tabLst>
                <a:tab pos="266700" algn="l"/>
                <a:tab pos="542925" algn="l"/>
              </a:tabLst>
            </a:pP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	</a:t>
            </a:r>
            <a:r>
              <a:rPr lang="cs-CZ" sz="16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SO - NE</a:t>
            </a: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: Zavřeno</a:t>
            </a:r>
          </a:p>
          <a:p>
            <a:r>
              <a:rPr lang="cs-CZ" sz="105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      (Během 1. anebo 15. dne v měsíci je možné, že provoz přepážek můře být omezen z důvodu nových nástupů zaměstnanců)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i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endParaRPr lang="cs-CZ" sz="1600" b="1" i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ID kartu lze později </a:t>
            </a:r>
            <a:r>
              <a:rPr lang="cs-CZ" sz="1600" b="1" i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dokódovat</a:t>
            </a:r>
            <a:r>
              <a:rPr lang="cs-CZ" sz="1600" b="1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o vstupy, které potřebujete: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Kódování vstupů potřebných pro výkon Vaší práce lze provést na základě odůvodněné žádosti.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Zjistěte si číslo služebního vchodu, který chcete na Vaší ID kartu </a:t>
            </a:r>
            <a:r>
              <a:rPr lang="cs-CZ" sz="14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nakódovat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Žádost o dodatečné </a:t>
            </a:r>
            <a:r>
              <a:rPr lang="cs-CZ" sz="14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nakódování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musí být zaslaná </a:t>
            </a:r>
            <a:r>
              <a:rPr lang="cs-CZ" sz="1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Vaší Oprávněnou osobou přes systém TAS.</a:t>
            </a:r>
            <a:endParaRPr lang="cs-CZ" sz="1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cs-CZ" sz="1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621F8F63-3430-DE05-832B-889EEDEE9EB2}"/>
              </a:ext>
            </a:extLst>
          </p:cNvPr>
          <p:cNvSpPr txBox="1">
            <a:spLocks/>
          </p:cNvSpPr>
          <p:nvPr/>
        </p:nvSpPr>
        <p:spPr>
          <a:xfrm>
            <a:off x="257086" y="-79159"/>
            <a:ext cx="10515600" cy="847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3969"/>
                </a:solidFill>
                <a:latin typeface="Source Sans Pro" panose="020B050303040302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Karty 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97EC3C5-EB2E-8020-7391-944560489CA0}"/>
              </a:ext>
            </a:extLst>
          </p:cNvPr>
          <p:cNvSpPr/>
          <p:nvPr/>
        </p:nvSpPr>
        <p:spPr>
          <a:xfrm>
            <a:off x="0" y="0"/>
            <a:ext cx="12192000" cy="619125"/>
          </a:xfrm>
          <a:prstGeom prst="rect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Nadpis 2">
            <a:extLst>
              <a:ext uri="{FF2B5EF4-FFF2-40B4-BE49-F238E27FC236}">
                <a16:creationId xmlns:a16="http://schemas.microsoft.com/office/drawing/2014/main" id="{32BB5370-5295-EE96-7568-57791E9F3B22}"/>
              </a:ext>
            </a:extLst>
          </p:cNvPr>
          <p:cNvSpPr txBox="1">
            <a:spLocks/>
          </p:cNvSpPr>
          <p:nvPr/>
        </p:nvSpPr>
        <p:spPr>
          <a:xfrm>
            <a:off x="257086" y="-107734"/>
            <a:ext cx="10515600" cy="847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3969"/>
                </a:solidFill>
                <a:latin typeface="Source Sans Pro" panose="020B050303040302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Karty </a:t>
            </a:r>
          </a:p>
        </p:txBody>
      </p:sp>
    </p:spTree>
    <p:extLst>
      <p:ext uri="{BB962C8B-B14F-4D97-AF65-F5344CB8AC3E}">
        <p14:creationId xmlns:p14="http://schemas.microsoft.com/office/powerpoint/2010/main" val="191342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368180" y="6176963"/>
            <a:ext cx="2057400" cy="365125"/>
          </a:xfrm>
        </p:spPr>
        <p:txBody>
          <a:bodyPr/>
          <a:lstStyle/>
          <a:p>
            <a:fld id="{DDC8DF46-86E3-4D9D-ADBB-0CED1EED7AC6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7086" y="0"/>
            <a:ext cx="10515600" cy="84729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Stavební úpravy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516C3A9-6705-E2A1-6B55-7CAE76471840}"/>
              </a:ext>
            </a:extLst>
          </p:cNvPr>
          <p:cNvSpPr txBox="1"/>
          <p:nvPr/>
        </p:nvSpPr>
        <p:spPr>
          <a:xfrm>
            <a:off x="291741" y="788292"/>
            <a:ext cx="1153207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Ve věci stavebních úprav Vás dále propojíme přímo se zástupci organizační jednotky Investic, se kterými pak dále budete řešit již konkrétní kroky ve věci stavebně-technických záležitostí.</a:t>
            </a:r>
          </a:p>
          <a:p>
            <a:pPr algn="just"/>
            <a:endParaRPr lang="cs-CZ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1) </a:t>
            </a:r>
            <a:r>
              <a:rPr lang="cs-CZ" sz="1600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První jednání ve věci stavebně-technických záležitostí zajišťuje</a:t>
            </a: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endParaRPr lang="cs-CZ" sz="16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4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Komerční aktivity letiště (KAL)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kontakt:  </a:t>
            </a:r>
            <a:r>
              <a:rPr lang="cs-CZ" sz="1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Petr Laca 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– </a:t>
            </a:r>
            <a:r>
              <a:rPr lang="cs-CZ" sz="14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Key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Account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Manager, tel: +420 739 592 113, e-mail: 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2"/>
              </a:rPr>
              <a:t>petr.laca@prg.aero</a:t>
            </a:r>
            <a:endParaRPr lang="cs-CZ" sz="1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4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Pozemní stavby a Terminály (PST)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kontakt: </a:t>
            </a:r>
            <a:r>
              <a:rPr lang="cs-CZ" sz="1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Klára Hrdličková 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– projektový koordinátor, tel.: +420 724 069 201, e-mail: 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klara.hrdlickova@prg.aero</a:t>
            </a:r>
            <a:endParaRPr lang="cs-CZ" sz="1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4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Koordinace staveb a požární prevence  (KPC)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kontakt: </a:t>
            </a:r>
            <a:r>
              <a:rPr lang="cs-CZ" sz="1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Miroslav Pergl 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– manažer Koordinace staveb a požární prevence, tel.: +420 724 069 202, e-mail: 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4"/>
              </a:rPr>
              <a:t>miroslav.pergl@prg.aero</a:t>
            </a:r>
            <a:endParaRPr lang="cs-CZ" sz="1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sz="1200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 příloze najdete:</a:t>
            </a:r>
          </a:p>
          <a:p>
            <a:pPr lvl="0" algn="just"/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- </a:t>
            </a:r>
            <a:r>
              <a:rPr lang="cs-CZ" sz="12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Dokument „Pravidla pro provádění stavebních úprav“, ve kterém je popsaný obecný postup pro stavební úpravy na LP.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EE5C216-0F55-8831-A38C-17C79B22D907}"/>
              </a:ext>
            </a:extLst>
          </p:cNvPr>
          <p:cNvSpPr/>
          <p:nvPr/>
        </p:nvSpPr>
        <p:spPr>
          <a:xfrm>
            <a:off x="0" y="0"/>
            <a:ext cx="12192000" cy="619125"/>
          </a:xfrm>
          <a:prstGeom prst="rect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5D975649-56FB-D4C3-68FB-6557570B7078}"/>
              </a:ext>
            </a:extLst>
          </p:cNvPr>
          <p:cNvSpPr txBox="1">
            <a:spLocks/>
          </p:cNvSpPr>
          <p:nvPr/>
        </p:nvSpPr>
        <p:spPr>
          <a:xfrm>
            <a:off x="257086" y="-107734"/>
            <a:ext cx="10515600" cy="847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3969"/>
                </a:solidFill>
                <a:latin typeface="Source Sans Pro" panose="020B050303040302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 úpravy</a:t>
            </a:r>
          </a:p>
        </p:txBody>
      </p:sp>
    </p:spTree>
    <p:extLst>
      <p:ext uri="{BB962C8B-B14F-4D97-AF65-F5344CB8AC3E}">
        <p14:creationId xmlns:p14="http://schemas.microsoft.com/office/powerpoint/2010/main" val="404852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368180" y="6176963"/>
            <a:ext cx="2057400" cy="365125"/>
          </a:xfrm>
        </p:spPr>
        <p:txBody>
          <a:bodyPr/>
          <a:lstStyle/>
          <a:p>
            <a:fld id="{DDC8DF46-86E3-4D9D-ADBB-0CED1EED7AC6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7086" y="0"/>
            <a:ext cx="10515600" cy="84729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Stavební úpravy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16F65A4-174C-DC74-037F-406B17870C67}"/>
              </a:ext>
            </a:extLst>
          </p:cNvPr>
          <p:cNvSpPr txBox="1"/>
          <p:nvPr/>
        </p:nvSpPr>
        <p:spPr>
          <a:xfrm>
            <a:off x="142875" y="987366"/>
            <a:ext cx="11972925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lnSpc>
                <a:spcPct val="150000"/>
              </a:lnSpc>
            </a:pP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2) </a:t>
            </a:r>
            <a:r>
              <a:rPr lang="cs-CZ" sz="1600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Stavby a akce v objektech LP  </a:t>
            </a:r>
          </a:p>
          <a:p>
            <a:pPr marL="361950" indent="-1809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b="1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Letecký stavební úřad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: </a:t>
            </a:r>
            <a:r>
              <a:rPr lang="cs-CZ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Ing. Jiří Kříž, tel. +420 225 421 828, +420 225 421 827 – od 1. 1. 2024 je Letecký stavební úřad převeden z Úřadu pro civilní letectví pod nově vzniklý Dopravní a energetický stavební úřad (DESÚ) v rámci Ministerstva dopravy (viz </a:t>
            </a:r>
            <a:r>
              <a:rPr lang="cs-CZ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2"/>
              </a:rPr>
              <a:t>https://desu.gov.cz/Kontakt.html</a:t>
            </a:r>
            <a:r>
              <a:rPr lang="cs-CZ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)</a:t>
            </a:r>
          </a:p>
          <a:p>
            <a:pPr marL="361950" indent="-1809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b="1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Místně příslušný stavební úřad – stavební úřad Městské části Praha 6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: </a:t>
            </a:r>
            <a:r>
              <a:rPr lang="cs-CZ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Ing. arch. Jitka Krásná, odbor výstavby – vedoucí odd. územního rozhodování, tel. +420 220 189 802.</a:t>
            </a:r>
            <a:endParaRPr lang="cs-CZ" sz="16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61950" indent="-1809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b="1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Vodoprávní úřad – stavební úřad Městské části Praha 6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:</a:t>
            </a:r>
            <a:r>
              <a:rPr lang="cs-CZ" sz="12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Ing. David </a:t>
            </a:r>
            <a:r>
              <a:rPr lang="cs-CZ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Marmazinský</a:t>
            </a:r>
            <a:r>
              <a:rPr lang="cs-CZ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odbor výstavby - oddělení investičně náročných staveb, tel. +420 220 189 817.</a:t>
            </a:r>
            <a:endParaRPr lang="cs-CZ" sz="16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68288" indent="-268288" algn="just">
              <a:lnSpc>
                <a:spcPct val="150000"/>
              </a:lnSpc>
            </a:pP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3) </a:t>
            </a:r>
            <a:r>
              <a:rPr lang="cs-CZ" sz="1600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 vydání dokumentu opravňujícího k provedení stavby je ve většině případů vyžadováno stavebním úřadem doložení vyjádření dotčených orgánů/institucí, nejčastěji to jsou</a:t>
            </a: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: </a:t>
            </a:r>
          </a:p>
          <a:p>
            <a:pPr marL="361950" indent="-1809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b="1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Hygienická stanice hl. m. Prahy – pobočka </a:t>
            </a:r>
            <a:r>
              <a:rPr lang="cs-CZ" sz="1200" b="1" i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Nechanského</a:t>
            </a:r>
            <a:r>
              <a:rPr lang="cs-CZ" sz="1200" b="1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ulice 1/590</a:t>
            </a: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cs-CZ" sz="1200" b="1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Praha 6 </a:t>
            </a:r>
          </a:p>
          <a:p>
            <a:pPr marL="361950" indent="-1809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b="1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Hasičský záchranný sbor hl. m. Prahy – odbor prevence/oddělení zvláštních staveb, Sokolská 62, Praha 2</a:t>
            </a:r>
          </a:p>
          <a:p>
            <a:pPr marL="361950" indent="-1809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b="1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MČ PRAHA 6 – odbor výstavby</a:t>
            </a:r>
          </a:p>
          <a:p>
            <a:pPr marL="361950" indent="-1809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b="1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Souhlas vlastníka objektu – Letiště Praha, a.s.</a:t>
            </a:r>
          </a:p>
          <a:p>
            <a:pPr marL="361950" indent="-1809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200" b="1" i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61950" indent="-1809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200" b="1" i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Přesný rozsah požadovaných stanovisek a dokladů určuje stavební úřad.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DF1018F-52D4-6EF7-4E9B-C3715DAFB176}"/>
              </a:ext>
            </a:extLst>
          </p:cNvPr>
          <p:cNvSpPr/>
          <p:nvPr/>
        </p:nvSpPr>
        <p:spPr>
          <a:xfrm>
            <a:off x="0" y="0"/>
            <a:ext cx="12192000" cy="619125"/>
          </a:xfrm>
          <a:prstGeom prst="rect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E045E352-D728-05E2-6585-C7AA8A9450AA}"/>
              </a:ext>
            </a:extLst>
          </p:cNvPr>
          <p:cNvSpPr txBox="1">
            <a:spLocks/>
          </p:cNvSpPr>
          <p:nvPr/>
        </p:nvSpPr>
        <p:spPr>
          <a:xfrm>
            <a:off x="257086" y="-107734"/>
            <a:ext cx="10515600" cy="847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3969"/>
                </a:solidFill>
                <a:latin typeface="Source Sans Pro" panose="020B050303040302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 úpravy </a:t>
            </a:r>
          </a:p>
        </p:txBody>
      </p:sp>
    </p:spTree>
    <p:extLst>
      <p:ext uri="{BB962C8B-B14F-4D97-AF65-F5344CB8AC3E}">
        <p14:creationId xmlns:p14="http://schemas.microsoft.com/office/powerpoint/2010/main" val="72528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368180" y="6176963"/>
            <a:ext cx="2057400" cy="365125"/>
          </a:xfrm>
        </p:spPr>
        <p:txBody>
          <a:bodyPr/>
          <a:lstStyle/>
          <a:p>
            <a:fld id="{DDC8DF46-86E3-4D9D-ADBB-0CED1EED7AC6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7086" y="0"/>
            <a:ext cx="10515600" cy="84729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Elektrická energie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094E256-F88A-E3DB-50CF-F4822F93E72B}"/>
              </a:ext>
            </a:extLst>
          </p:cNvPr>
          <p:cNvSpPr txBox="1"/>
          <p:nvPr/>
        </p:nvSpPr>
        <p:spPr>
          <a:xfrm>
            <a:off x="368180" y="1210105"/>
            <a:ext cx="11671420" cy="410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 uzavření nájemní smlouvy je Nájemce povinen dále sjednat samostatnou smlouvu na dodávky el. energie (samostatně měřená el. energie).</a:t>
            </a:r>
          </a:p>
          <a:p>
            <a:pPr lvl="0">
              <a:lnSpc>
                <a:spcPct val="150000"/>
              </a:lnSpc>
            </a:pPr>
            <a:endParaRPr lang="cs-CZ" sz="1600" u="sng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Kontaktovat Vás bude</a:t>
            </a: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:</a:t>
            </a:r>
          </a:p>
          <a:p>
            <a:pPr lvl="0" indent="266700">
              <a:lnSpc>
                <a:spcPct val="150000"/>
              </a:lnSpc>
            </a:pPr>
            <a:r>
              <a:rPr lang="cs-CZ" sz="16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Dana Vlachová </a:t>
            </a: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– koordinátorka smluvních vztahů Elektroenergetiky a energií</a:t>
            </a:r>
          </a:p>
          <a:p>
            <a:pPr lvl="0" indent="266700">
              <a:lnSpc>
                <a:spcPct val="150000"/>
              </a:lnSpc>
            </a:pP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tel.: +420 602 487 172 </a:t>
            </a:r>
          </a:p>
          <a:p>
            <a:pPr lvl="0" indent="266700">
              <a:lnSpc>
                <a:spcPct val="150000"/>
              </a:lnSpc>
            </a:pP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e-mail: </a:t>
            </a:r>
            <a:r>
              <a:rPr lang="cs-CZ" sz="1600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2"/>
              </a:rPr>
              <a:t>dana.vlachova@prg.aero</a:t>
            </a:r>
            <a:endParaRPr lang="cs-CZ" sz="1600" u="sng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lvl="0" indent="266700">
              <a:lnSpc>
                <a:spcPct val="150000"/>
              </a:lnSpc>
            </a:pPr>
            <a:r>
              <a:rPr lang="cs-CZ" sz="16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nebo </a:t>
            </a:r>
          </a:p>
          <a:p>
            <a:pPr indent="266700">
              <a:lnSpc>
                <a:spcPct val="150000"/>
              </a:lnSpc>
            </a:pPr>
            <a:r>
              <a:rPr lang="cs-CZ" sz="16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Simona Zárubová</a:t>
            </a: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- koordinátorka smluvních vztahů Elektroenergetiky a energií</a:t>
            </a:r>
          </a:p>
          <a:p>
            <a:pPr lvl="0" indent="266700">
              <a:lnSpc>
                <a:spcPct val="150000"/>
              </a:lnSpc>
            </a:pP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tel.: +420 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702 271 191</a:t>
            </a:r>
          </a:p>
          <a:p>
            <a:pPr lvl="0" indent="266700">
              <a:lnSpc>
                <a:spcPct val="150000"/>
              </a:lnSpc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e-mail: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simona.zarubova@prg.aero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endParaRPr lang="cs-CZ" sz="16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4B111EF-C0BB-6693-C447-A2F93A27A689}"/>
              </a:ext>
            </a:extLst>
          </p:cNvPr>
          <p:cNvSpPr/>
          <p:nvPr/>
        </p:nvSpPr>
        <p:spPr>
          <a:xfrm>
            <a:off x="0" y="0"/>
            <a:ext cx="12192000" cy="619125"/>
          </a:xfrm>
          <a:prstGeom prst="rect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570026F9-D915-9057-402F-B9A82360DAF1}"/>
              </a:ext>
            </a:extLst>
          </p:cNvPr>
          <p:cNvSpPr txBox="1">
            <a:spLocks/>
          </p:cNvSpPr>
          <p:nvPr/>
        </p:nvSpPr>
        <p:spPr>
          <a:xfrm>
            <a:off x="257086" y="-107734"/>
            <a:ext cx="10515600" cy="847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3969"/>
                </a:solidFill>
                <a:latin typeface="Source Sans Pro" panose="020B050303040302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Elektrická energie</a:t>
            </a:r>
          </a:p>
        </p:txBody>
      </p:sp>
    </p:spTree>
    <p:extLst>
      <p:ext uri="{BB962C8B-B14F-4D97-AF65-F5344CB8AC3E}">
        <p14:creationId xmlns:p14="http://schemas.microsoft.com/office/powerpoint/2010/main" val="121381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368180" y="6176963"/>
            <a:ext cx="2057400" cy="365125"/>
          </a:xfrm>
        </p:spPr>
        <p:txBody>
          <a:bodyPr/>
          <a:lstStyle/>
          <a:p>
            <a:fld id="{DDC8DF46-86E3-4D9D-ADBB-0CED1EED7AC6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7086" y="0"/>
            <a:ext cx="10515600" cy="84729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IT služby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E4A6C8-E7F3-AAE6-08FF-EF50444F97E2}"/>
              </a:ext>
            </a:extLst>
          </p:cNvPr>
          <p:cNvSpPr txBox="1"/>
          <p:nvPr/>
        </p:nvSpPr>
        <p:spPr>
          <a:xfrm>
            <a:off x="429489" y="771720"/>
            <a:ext cx="11638685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 uzavření nájemní smlouvy jsou IT služby zpoplatněné samostatnou smlouvou dle Vámi poptávaného rozsahu IT služeb. </a:t>
            </a:r>
          </a:p>
          <a:p>
            <a:pPr>
              <a:lnSpc>
                <a:spcPct val="150000"/>
              </a:lnSpc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Ceník IT služeb a další informace Vám poskytne</a:t>
            </a: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:</a:t>
            </a:r>
          </a:p>
          <a:p>
            <a:pPr lvl="0" indent="266700">
              <a:lnSpc>
                <a:spcPct val="150000"/>
              </a:lnSpc>
            </a:pPr>
            <a:r>
              <a:rPr lang="cs-CZ" sz="16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Daniela Matějková </a:t>
            </a: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– referent administrativy IT  </a:t>
            </a:r>
          </a:p>
          <a:p>
            <a:pPr lvl="0" indent="266700">
              <a:lnSpc>
                <a:spcPct val="150000"/>
              </a:lnSpc>
            </a:pP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tel.: +420 720 070 897</a:t>
            </a:r>
          </a:p>
          <a:p>
            <a:pPr lvl="0" indent="266700">
              <a:lnSpc>
                <a:spcPct val="150000"/>
              </a:lnSpc>
            </a:pP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e-mail: </a:t>
            </a:r>
            <a:r>
              <a:rPr lang="cs-CZ" sz="1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2"/>
              </a:rPr>
              <a:t>daniela.matejkova@prg.aero</a:t>
            </a:r>
            <a:endParaRPr lang="cs-CZ" sz="16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CC0B9FB-22A4-0D8F-A414-481A3E97A3A2}"/>
              </a:ext>
            </a:extLst>
          </p:cNvPr>
          <p:cNvSpPr/>
          <p:nvPr/>
        </p:nvSpPr>
        <p:spPr>
          <a:xfrm>
            <a:off x="0" y="0"/>
            <a:ext cx="12192000" cy="619125"/>
          </a:xfrm>
          <a:prstGeom prst="rect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501A4CCF-BF8C-5607-FF9C-18D2A6E5C6D1}"/>
              </a:ext>
            </a:extLst>
          </p:cNvPr>
          <p:cNvSpPr txBox="1">
            <a:spLocks/>
          </p:cNvSpPr>
          <p:nvPr/>
        </p:nvSpPr>
        <p:spPr>
          <a:xfrm>
            <a:off x="257086" y="-107734"/>
            <a:ext cx="10515600" cy="847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3969"/>
                </a:solidFill>
                <a:latin typeface="Source Sans Pro" panose="020B050303040302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služby</a:t>
            </a:r>
          </a:p>
        </p:txBody>
      </p:sp>
    </p:spTree>
    <p:extLst>
      <p:ext uri="{BB962C8B-B14F-4D97-AF65-F5344CB8AC3E}">
        <p14:creationId xmlns:p14="http://schemas.microsoft.com/office/powerpoint/2010/main" val="153698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2717B-ED5D-7841-AEA6-E5FC2925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49" y="-107734"/>
            <a:ext cx="10515600" cy="84729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ea typeface="Source Sans Pro" panose="020B0503030403020204" pitchFamily="34" charset="0"/>
              </a:rPr>
              <a:t>Zásobování – obecné 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72BAB141-5F37-809A-B17C-F559AF432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8180" y="6176963"/>
            <a:ext cx="2057400" cy="365125"/>
          </a:xfrm>
        </p:spPr>
        <p:txBody>
          <a:bodyPr/>
          <a:lstStyle/>
          <a:p>
            <a:fld id="{DDC8DF46-86E3-4D9D-ADBB-0CED1EED7AC6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E8809D1-EB8B-CDD4-D565-F9118D620E34}"/>
              </a:ext>
            </a:extLst>
          </p:cNvPr>
          <p:cNvSpPr txBox="1"/>
          <p:nvPr/>
        </p:nvSpPr>
        <p:spPr>
          <a:xfrm>
            <a:off x="458463" y="803687"/>
            <a:ext cx="11432558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Zásobování prodejny by mělo probíhat v čase </a:t>
            </a:r>
            <a:r>
              <a:rPr lang="cs-CZ" sz="1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mezi 22:00 – 07:00 hod 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 nemělo by omezovat cestující. </a:t>
            </a:r>
            <a:endParaRPr lang="cs-CZ" sz="1400" b="1" u="sng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u="sng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 návoz zboží do Terminálu 1 (T1) a Terminálu 2 (T2) se využívají </a:t>
            </a:r>
            <a:r>
              <a:rPr lang="cs-CZ" sz="1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nákladové rampy T1 a T2 v tzv. zásobovacím tunelu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do kterého je možný vjezd přes služební vrátnice č. 11 (T1) a č. 18 (T2).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 umožnění vjezdu do zásobovacího tunelu je nutné vyplnit </a:t>
            </a:r>
            <a:r>
              <a:rPr lang="cs-CZ" sz="1400" b="1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Žádost o zařazení do seznamu dodavatelů 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 tuto žádost doručit do kanceláře 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2"/>
              </a:rPr>
              <a:t>Bezpečnostní administrativy BAD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  <a:r>
              <a:rPr lang="cs-CZ" sz="12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cs-CZ" sz="105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(Pro podání žádosti je nutné mít předtím již podanou a schválenou Žádost o podpisová oprávnění v kanceláři Bezpečnostní administrativy, abyste byli vedeni v naší evidenci oprávněných osob. Více viz postup pro získání ID karty na str. 3).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 případě, že se Vaše prodejna/sklad nachází ve vyhrazeném bezpečnostním prostoru T1 nebo T2, je nutné </a:t>
            </a:r>
            <a:r>
              <a:rPr lang="cs-CZ" sz="1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provádět navíc také RTG kontrolu zboží na RTG stanovištích nákladové rampy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T1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nebo </a:t>
            </a:r>
            <a:r>
              <a:rPr lang="cs-CZ" sz="1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nákladové rampy T2 </a:t>
            </a:r>
            <a:r>
              <a:rPr lang="cs-CZ" sz="105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(Detailní postup najdete na následující straně) </a:t>
            </a:r>
            <a:endParaRPr lang="cs-CZ" sz="1200" b="1" i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RTG kontrola zboží je zpoplatněná služba dle aktuálně platného Ceníku služeb LP. Pro zajištění této služby je nutné zaslat </a:t>
            </a:r>
            <a:r>
              <a:rPr lang="cs-CZ" sz="1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celoroční objednávku na paní L. </a:t>
            </a:r>
            <a:r>
              <a:rPr lang="cs-CZ" sz="1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Koldínskou</a:t>
            </a:r>
            <a:endParaRPr lang="cs-CZ" sz="1400" b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     </a:t>
            </a:r>
            <a:r>
              <a:rPr lang="cs-CZ" sz="1400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Informace ohledně objednávky RTG kontroly zboží a aktuálních cen Vám podá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1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     Ladislava </a:t>
            </a:r>
            <a:r>
              <a:rPr lang="cs-CZ" sz="1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Koldínská</a:t>
            </a:r>
            <a:r>
              <a:rPr lang="cs-CZ" sz="1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– bezpečnostní referent</a:t>
            </a:r>
          </a:p>
          <a:p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     tel.: +420 220 117 767</a:t>
            </a:r>
          </a:p>
          <a:p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     mob.: +420 702 273 667</a:t>
            </a:r>
          </a:p>
          <a:p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     e-mail: 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ladislava.koldinska@prg.aero</a:t>
            </a:r>
            <a:r>
              <a:rPr lang="cs-CZ" sz="14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1200" u="sng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200" u="sng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 příloze naleznete: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2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Žádost o zařazení do seznamu dodavatelů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200" i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Objednávkový formulář RTG kontroly zboží</a:t>
            </a:r>
          </a:p>
          <a:p>
            <a:pPr algn="just"/>
            <a:endParaRPr lang="cs-CZ" sz="1200" i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endParaRPr lang="cs-CZ" u="sng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2CF531A-5A26-0F71-5031-975908B1C71A}"/>
              </a:ext>
            </a:extLst>
          </p:cNvPr>
          <p:cNvSpPr/>
          <p:nvPr/>
        </p:nvSpPr>
        <p:spPr>
          <a:xfrm>
            <a:off x="0" y="0"/>
            <a:ext cx="12192000" cy="619125"/>
          </a:xfrm>
          <a:prstGeom prst="rect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06F282B0-6CE0-1EBC-45CB-0A99E06F378D}"/>
              </a:ext>
            </a:extLst>
          </p:cNvPr>
          <p:cNvSpPr txBox="1">
            <a:spLocks/>
          </p:cNvSpPr>
          <p:nvPr/>
        </p:nvSpPr>
        <p:spPr>
          <a:xfrm>
            <a:off x="257086" y="-107734"/>
            <a:ext cx="10515600" cy="847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3969"/>
                </a:solidFill>
                <a:latin typeface="Source Sans Pro" panose="020B050303040302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Zásobování – obecné informace</a:t>
            </a:r>
          </a:p>
        </p:txBody>
      </p:sp>
    </p:spTree>
    <p:extLst>
      <p:ext uri="{BB962C8B-B14F-4D97-AF65-F5344CB8AC3E}">
        <p14:creationId xmlns:p14="http://schemas.microsoft.com/office/powerpoint/2010/main" val="142386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pisSouboru xmlns="89b3bcae-c876-48b5-b9ba-c9197fbb9b3a">LP šablona prezentace v PowerPoint. Poměr stran16:9</PopisSouboru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42B33107B5914A8C1DE6AD679D0078" ma:contentTypeVersion="10" ma:contentTypeDescription="Vytvoří nový dokument" ma:contentTypeScope="" ma:versionID="38e6d510e141f7f96bc28aed6e8db4c9">
  <xsd:schema xmlns:xsd="http://www.w3.org/2001/XMLSchema" xmlns:xs="http://www.w3.org/2001/XMLSchema" xmlns:p="http://schemas.microsoft.com/office/2006/metadata/properties" xmlns:ns2="89b3bcae-c876-48b5-b9ba-c9197fbb9b3a" xmlns:ns3="a2a1d27c-ea33-4073-8221-22ce7882338b" targetNamespace="http://schemas.microsoft.com/office/2006/metadata/properties" ma:root="true" ma:fieldsID="a356e1a256ba3f0894367c58fbac6a1d" ns2:_="" ns3:_="">
    <xsd:import namespace="89b3bcae-c876-48b5-b9ba-c9197fbb9b3a"/>
    <xsd:import namespace="a2a1d27c-ea33-4073-8221-22ce7882338b"/>
    <xsd:element name="properties">
      <xsd:complexType>
        <xsd:sequence>
          <xsd:element name="documentManagement">
            <xsd:complexType>
              <xsd:all>
                <xsd:element ref="ns2:PopisSouboru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3bcae-c876-48b5-b9ba-c9197fbb9b3a" elementFormDefault="qualified">
    <xsd:import namespace="http://schemas.microsoft.com/office/2006/documentManagement/types"/>
    <xsd:import namespace="http://schemas.microsoft.com/office/infopath/2007/PartnerControls"/>
    <xsd:element name="PopisSouboru" ma:index="8" ma:displayName="Popis souboru" ma:internalName="PopisSouboru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1d27c-ea33-4073-8221-22ce7882338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8C5683-0612-4E97-8E11-6BE82CDAEBF3}">
  <ds:schemaRefs>
    <ds:schemaRef ds:uri="http://purl.org/dc/elements/1.1/"/>
    <ds:schemaRef ds:uri="http://schemas.microsoft.com/office/2006/metadata/properties"/>
    <ds:schemaRef ds:uri="89b3bcae-c876-48b5-b9ba-c9197fbb9b3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a2a1d27c-ea33-4073-8221-22ce7882338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401CD29-965F-4D93-89C3-6EE5DCA70F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B7A4F2-3BEF-445F-8CE2-553EC00E0A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3bcae-c876-48b5-b9ba-c9197fbb9b3a"/>
    <ds:schemaRef ds:uri="a2a1d27c-ea33-4073-8221-22ce788233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2467</Words>
  <Application>Microsoft Office PowerPoint</Application>
  <PresentationFormat>Širokoúhlá obrazovka</PresentationFormat>
  <Paragraphs>241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Source Sans Pro</vt:lpstr>
      <vt:lpstr>Motiv Office</vt:lpstr>
      <vt:lpstr>Prezentace aplikace PowerPoint</vt:lpstr>
      <vt:lpstr>Obsah </vt:lpstr>
      <vt:lpstr>ID Karty </vt:lpstr>
      <vt:lpstr>ID Karty</vt:lpstr>
      <vt:lpstr>Stavební úpravy</vt:lpstr>
      <vt:lpstr>Stavební úpravy</vt:lpstr>
      <vt:lpstr>Elektrická energie</vt:lpstr>
      <vt:lpstr>IT služby</vt:lpstr>
      <vt:lpstr>Zásobování – obecné informace</vt:lpstr>
      <vt:lpstr>Zásobování – postup RTG kontroly </vt:lpstr>
      <vt:lpstr>Zásobování – FAQ</vt:lpstr>
      <vt:lpstr>Zásobování - FAQ</vt:lpstr>
      <vt:lpstr>Odpadové hospodářství</vt:lpstr>
      <vt:lpstr>Kontaktní osoba a důležité informace</vt:lpstr>
      <vt:lpstr>Kontaktní osoba a důležité informace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Olga Hrdinová</dc:creator>
  <cp:lastModifiedBy>VACÍNEK Matěj</cp:lastModifiedBy>
  <cp:revision>51</cp:revision>
  <dcterms:created xsi:type="dcterms:W3CDTF">2021-03-19T12:39:48Z</dcterms:created>
  <dcterms:modified xsi:type="dcterms:W3CDTF">2024-06-06T12:27:50Z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1db3b13-adc9-46f5-b4af-d21e21ed849d_Enabled">
    <vt:lpwstr>true</vt:lpwstr>
  </property>
  <property fmtid="{D5CDD505-2E9C-101B-9397-08002B2CF9AE}" pid="3" name="MSIP_Label_c1db3b13-adc9-46f5-b4af-d21e21ed849d_SetDate">
    <vt:lpwstr>2022-02-09T08:24:56Z</vt:lpwstr>
  </property>
  <property fmtid="{D5CDD505-2E9C-101B-9397-08002B2CF9AE}" pid="4" name="MSIP_Label_c1db3b13-adc9-46f5-b4af-d21e21ed849d_Method">
    <vt:lpwstr>Standard</vt:lpwstr>
  </property>
  <property fmtid="{D5CDD505-2E9C-101B-9397-08002B2CF9AE}" pid="5" name="MSIP_Label_c1db3b13-adc9-46f5-b4af-d21e21ed849d_Name">
    <vt:lpwstr>c1db3b13-adc9-46f5-b4af-d21e21ed849d</vt:lpwstr>
  </property>
  <property fmtid="{D5CDD505-2E9C-101B-9397-08002B2CF9AE}" pid="6" name="MSIP_Label_c1db3b13-adc9-46f5-b4af-d21e21ed849d_SiteId">
    <vt:lpwstr>0802559d-f81a-440e-a539-dfd6843bddba</vt:lpwstr>
  </property>
  <property fmtid="{D5CDD505-2E9C-101B-9397-08002B2CF9AE}" pid="7" name="MSIP_Label_c1db3b13-adc9-46f5-b4af-d21e21ed849d_ActionId">
    <vt:lpwstr>c8baf735-e001-45ef-937b-8c7ed2c77b7b</vt:lpwstr>
  </property>
  <property fmtid="{D5CDD505-2E9C-101B-9397-08002B2CF9AE}" pid="8" name="MSIP_Label_c1db3b13-adc9-46f5-b4af-d21e21ed849d_ContentBits">
    <vt:lpwstr>0</vt:lpwstr>
  </property>
  <property fmtid="{D5CDD505-2E9C-101B-9397-08002B2CF9AE}" pid="9" name="ContentTypeId">
    <vt:lpwstr>0x0101006B42B33107B5914A8C1DE6AD679D0078</vt:lpwstr>
  </property>
</Properties>
</file>